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312" r:id="rId4"/>
    <p:sldId id="308" r:id="rId5"/>
    <p:sldId id="313" r:id="rId6"/>
    <p:sldId id="298" r:id="rId7"/>
    <p:sldId id="30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B93"/>
    <a:srgbClr val="F2F2F2"/>
    <a:srgbClr val="A00000"/>
    <a:srgbClr val="06397F"/>
    <a:srgbClr val="40679D"/>
    <a:srgbClr val="8B0012"/>
    <a:srgbClr val="CC041E"/>
    <a:srgbClr val="C7141A"/>
    <a:srgbClr val="EAEAEA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346" autoAdjust="0"/>
  </p:normalViewPr>
  <p:slideViewPr>
    <p:cSldViewPr snapToGrid="0">
      <p:cViewPr>
        <p:scale>
          <a:sx n="125" d="100"/>
          <a:sy n="125" d="100"/>
        </p:scale>
        <p:origin x="89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6D2D53-E65A-416A-8B9F-2D40DAE64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0CF24E-7948-4745-8B6B-34190810D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292154-85C5-49BE-AABF-6A23AF9260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D8AACD-360A-4160-A317-B8154FAADE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E4D477D-5B38-46DD-8330-EB1CDBAB0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75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DAA60583-4481-4A77-8034-C8DCAFB1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72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9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6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B414D1-BBAC-4395-B657-085443249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F223B65-0869-48CF-899C-C88A6E094010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11" name="矩形: 圆角 29">
            <a:extLst>
              <a:ext uri="{FF2B5EF4-FFF2-40B4-BE49-F238E27FC236}">
                <a16:creationId xmlns:a16="http://schemas.microsoft.com/office/drawing/2014/main" id="{C46D8493-438F-455D-BA22-FE3B2B857848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190ADB-F10B-4F25-9FB4-118BF2DCD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C6F95C-9F1A-43B8-BDD6-01B5E40F6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08A1B11-D758-4239-A5BD-4C5D650635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7E398ECF-CA89-4821-A90E-6BFD4FAFB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id="{B331ED77-AE01-4A75-97AE-731E20F13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9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06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9E3C19-D6E0-4868-B067-8A941DD25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 descr="图片1.jpg">
            <a:extLst>
              <a:ext uri="{FF2B5EF4-FFF2-40B4-BE49-F238E27FC236}">
                <a16:creationId xmlns:a16="http://schemas.microsoft.com/office/drawing/2014/main" id="{3A9A49E9-CD1F-4A1C-BA92-44601ACFA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0CB0A11-AEBA-4F27-A279-E41EDBD19B17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26725" t="19091" r="20050" b="27483"/>
          <a:stretch/>
        </p:blipFill>
        <p:spPr>
          <a:xfrm>
            <a:off x="-879" y="6352387"/>
            <a:ext cx="504000" cy="505613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02A7FF6A-772D-41E1-AFDA-7F7DF7DA5814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78DAB4-456B-406B-865D-1F43415F00C1}"/>
              </a:ext>
            </a:extLst>
          </p:cNvPr>
          <p:cNvSpPr/>
          <p:nvPr userDrawn="1"/>
        </p:nvSpPr>
        <p:spPr>
          <a:xfrm>
            <a:off x="0" y="1165214"/>
            <a:ext cx="12191999" cy="5111035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2189CD-20F1-4156-9EBF-EB832BCE6C3A}"/>
              </a:ext>
            </a:extLst>
          </p:cNvPr>
          <p:cNvGrpSpPr>
            <a:grpSpLocks noChangeAspect="1"/>
          </p:cNvGrpSpPr>
          <p:nvPr userDrawn="1"/>
        </p:nvGrpSpPr>
        <p:grpSpPr>
          <a:xfrm flipH="1" flipV="1">
            <a:off x="0" y="1165215"/>
            <a:ext cx="4095206" cy="5111035"/>
            <a:chOff x="6697042" y="0"/>
            <a:chExt cx="5494958" cy="685800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6C52573-AA55-4C75-A137-E69D77469F6B}"/>
                </a:ext>
              </a:extLst>
            </p:cNvPr>
            <p:cNvSpPr/>
            <p:nvPr userDrawn="1"/>
          </p:nvSpPr>
          <p:spPr>
            <a:xfrm>
              <a:off x="6708194" y="0"/>
              <a:ext cx="5483806" cy="6858000"/>
            </a:xfrm>
            <a:custGeom>
              <a:avLst/>
              <a:gdLst>
                <a:gd name="connsiteX0" fmla="*/ 1714499 w 5483806"/>
                <a:gd name="connsiteY0" fmla="*/ 0 h 6858000"/>
                <a:gd name="connsiteX1" fmla="*/ 5483806 w 5483806"/>
                <a:gd name="connsiteY1" fmla="*/ 0 h 6858000"/>
                <a:gd name="connsiteX2" fmla="*/ 5483806 w 5483806"/>
                <a:gd name="connsiteY2" fmla="*/ 6858000 h 6858000"/>
                <a:gd name="connsiteX3" fmla="*/ 0 w 5483806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3806" h="6858000">
                  <a:moveTo>
                    <a:pt x="1714499" y="0"/>
                  </a:moveTo>
                  <a:lnTo>
                    <a:pt x="5483806" y="0"/>
                  </a:lnTo>
                  <a:lnTo>
                    <a:pt x="548380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7141A"/>
            </a:solidFill>
            <a:ln>
              <a:noFill/>
            </a:ln>
            <a:effectLst>
              <a:innerShdw blurRad="63500" dist="50800" dir="1098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D67EEDC-FCFD-4EEE-9D64-1F8DB9DA0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flipV="1">
              <a:off x="6697042" y="0"/>
              <a:ext cx="5494957" cy="6858000"/>
            </a:xfrm>
            <a:prstGeom prst="rect">
              <a:avLst/>
            </a:prstGeom>
          </p:spPr>
        </p:pic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98770411-2869-4798-A1F3-89E9C046D55E}"/>
                </a:ext>
              </a:extLst>
            </p:cNvPr>
            <p:cNvSpPr/>
            <p:nvPr userDrawn="1"/>
          </p:nvSpPr>
          <p:spPr>
            <a:xfrm>
              <a:off x="7070774" y="1554446"/>
              <a:ext cx="1376378" cy="3006317"/>
            </a:xfrm>
            <a:prstGeom prst="parallelogram">
              <a:avLst>
                <a:gd name="adj" fmla="val 54785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5A4143E-89B9-4CAA-87E8-D1DBC650F3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EAEAEA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5" y="2306735"/>
            <a:ext cx="2139843" cy="282799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E521A99-9B02-4C43-91FD-EAB625B0B952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25" name="矩形: 圆角 29">
            <a:extLst>
              <a:ext uri="{FF2B5EF4-FFF2-40B4-BE49-F238E27FC236}">
                <a16:creationId xmlns:a16="http://schemas.microsoft.com/office/drawing/2014/main" id="{6A800FD4-F779-4C7A-876E-798FB228F26E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E1905BD-02A3-4BD1-A7CC-E465302E83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1F369D3-C8A2-4B37-BFED-FCAC488939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B645FB2-616F-4C97-8E6E-C896CC3A95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60705A6-C41B-410E-B374-971D46FD03B8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256ACF80-1DDF-45CF-A8CF-2C9591C3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2BFB5CDC-5E8E-47BB-A884-82E2924A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065" y="1480969"/>
            <a:ext cx="7371635" cy="436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674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EC04AE-B323-45E2-AAF5-8D0A76181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 descr="图片1.jpg">
            <a:extLst>
              <a:ext uri="{FF2B5EF4-FFF2-40B4-BE49-F238E27FC236}">
                <a16:creationId xmlns:a16="http://schemas.microsoft.com/office/drawing/2014/main" id="{BAC750A3-989A-4AF8-BC15-9B42B7150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E30AA93-9D80-45C6-B243-961073F2D58D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26725" t="19091" r="20050" b="27483"/>
          <a:stretch/>
        </p:blipFill>
        <p:spPr>
          <a:xfrm>
            <a:off x="-879" y="6352387"/>
            <a:ext cx="504000" cy="5056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7FC954-033B-4F5D-BF6B-076CFF1538AE}"/>
              </a:ext>
            </a:extLst>
          </p:cNvPr>
          <p:cNvSpPr/>
          <p:nvPr userDrawn="1"/>
        </p:nvSpPr>
        <p:spPr>
          <a:xfrm>
            <a:off x="0" y="1558924"/>
            <a:ext cx="12192000" cy="4514562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9F8BC46A-D565-4078-BA0A-A3A84BC7227F}"/>
              </a:ext>
            </a:extLst>
          </p:cNvPr>
          <p:cNvSpPr/>
          <p:nvPr userDrawn="1"/>
        </p:nvSpPr>
        <p:spPr>
          <a:xfrm>
            <a:off x="8110336" y="1558924"/>
            <a:ext cx="4086860" cy="4514561"/>
          </a:xfrm>
          <a:custGeom>
            <a:avLst/>
            <a:gdLst>
              <a:gd name="connsiteX0" fmla="*/ 1714499 w 5483806"/>
              <a:gd name="connsiteY0" fmla="*/ 0 h 6858000"/>
              <a:gd name="connsiteX1" fmla="*/ 5483806 w 5483806"/>
              <a:gd name="connsiteY1" fmla="*/ 0 h 6858000"/>
              <a:gd name="connsiteX2" fmla="*/ 5483806 w 5483806"/>
              <a:gd name="connsiteY2" fmla="*/ 6858000 h 6858000"/>
              <a:gd name="connsiteX3" fmla="*/ 0 w 54838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3806" h="6858000">
                <a:moveTo>
                  <a:pt x="1714499" y="0"/>
                </a:moveTo>
                <a:lnTo>
                  <a:pt x="5483806" y="0"/>
                </a:lnTo>
                <a:lnTo>
                  <a:pt x="54838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141A"/>
          </a:solidFill>
          <a:ln>
            <a:noFill/>
          </a:ln>
          <a:effectLst>
            <a:innerShdw blurRad="63500" dist="50800" dir="1098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C5E5A2-D30A-4B38-B7E8-DCAB168BCD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85" y="2563091"/>
            <a:ext cx="3039745" cy="3039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91E443-D1F4-4A3B-8B10-AC25302047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FA805C-AEF4-4760-A536-EDDBA5E43C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69C133-AE19-4E84-A566-59FA7CEE21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6EDC8D8-39B1-4AD9-890A-B52811932578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18" name="矩形: 圆角 29">
            <a:extLst>
              <a:ext uri="{FF2B5EF4-FFF2-40B4-BE49-F238E27FC236}">
                <a16:creationId xmlns:a16="http://schemas.microsoft.com/office/drawing/2014/main" id="{5DF08860-94B8-477D-83F4-7615D87C06D9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6E602B2-5562-42DA-A31C-BD60F20139DF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017C502-BA8E-4A2C-88DB-98EABE7E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D7D50DC2-842C-46B5-9F88-F51E0FC1085B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1B5DF7A0-A062-4532-9BA3-249769F7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49" y="1920240"/>
            <a:ext cx="7211891" cy="401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0635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FC64EB-4BEF-4106-BF4F-954091182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 descr="图片1.jpg">
            <a:extLst>
              <a:ext uri="{FF2B5EF4-FFF2-40B4-BE49-F238E27FC236}">
                <a16:creationId xmlns:a16="http://schemas.microsoft.com/office/drawing/2014/main" id="{491A85D6-4E97-457E-B576-75790A29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D88A2D-DE47-4E5B-A000-96942FBCFE3A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26725" t="19091" r="20050" b="27483"/>
          <a:stretch/>
        </p:blipFill>
        <p:spPr>
          <a:xfrm>
            <a:off x="-879" y="6352387"/>
            <a:ext cx="504000" cy="50561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B0DD6A8-56D8-45E6-83D1-AB48ECD4800B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5E2790-5BBF-4533-9669-BB5EED095D62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id="{4C680822-F76B-4C17-B83B-BBB467B6FA97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D90416B-0CBF-4BBB-B049-8FF8F5E0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AEFB087-4AE3-4DFD-AF81-263DD99A1E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C350C5-B220-42D3-B28C-45CE86EE1A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4E778D-8B10-4F85-A7BA-16163AFEAB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1E0CD61-3FCB-4F23-A44A-7310716FBBDC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8750EC4-92F5-46A2-A9FC-7938A7CD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49" y="1480968"/>
            <a:ext cx="11424233" cy="483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6208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>
            <a:extLst>
              <a:ext uri="{FF2B5EF4-FFF2-40B4-BE49-F238E27FC236}">
                <a16:creationId xmlns:a16="http://schemas.microsoft.com/office/drawing/2014/main" id="{31BABCC6-40F8-479B-B2DA-54144FD6D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DB0011-2BF2-4AEC-931E-580AFD1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6DCBA9-F212-4E07-B801-0B50CB6C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4789F-7A43-4ACE-9FBF-BA7F3834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6CE6-5C47-443D-B76F-8B32382F4992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C12FA-46F0-4FF9-8633-88B9D22FD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29028-0D31-4CE5-92BA-F65213AB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974A-F05C-46CB-A379-F3C85F684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1" r:id="rId3"/>
    <p:sldLayoutId id="2147483660" r:id="rId4"/>
    <p:sldLayoutId id="2147483654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FDCF0C-A2EC-4021-A19F-1551B33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AA90B9-5ADE-424B-BA77-A0D0E36B3F1C}"/>
              </a:ext>
            </a:extLst>
          </p:cNvPr>
          <p:cNvSpPr txBox="1"/>
          <p:nvPr/>
        </p:nvSpPr>
        <p:spPr>
          <a:xfrm>
            <a:off x="9747885" y="5781040"/>
            <a:ext cx="19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E9BB93"/>
                </a:solidFill>
                <a:sym typeface="+mn-ea"/>
              </a:rPr>
              <a:t>2024/XX/XX</a:t>
            </a:r>
            <a:endParaRPr lang="en-US" altLang="zh-CN" sz="2000" dirty="0">
              <a:solidFill>
                <a:srgbClr val="E9BB93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E9BB93"/>
                </a:solidFill>
                <a:sym typeface="+mn-ea"/>
              </a:rPr>
              <a:t>北京</a:t>
            </a:r>
            <a:r>
              <a:rPr lang="en-US" altLang="zh-CN" sz="2000" dirty="0">
                <a:solidFill>
                  <a:srgbClr val="E9BB93"/>
                </a:solidFill>
                <a:sym typeface="+mn-ea"/>
              </a:rPr>
              <a:t>·</a:t>
            </a:r>
            <a:r>
              <a:rPr lang="zh-CN" altLang="en-US" sz="2000" dirty="0">
                <a:solidFill>
                  <a:srgbClr val="E9BB93"/>
                </a:solidFill>
                <a:sym typeface="+mn-ea"/>
              </a:rPr>
              <a:t>地点</a:t>
            </a:r>
            <a:endParaRPr lang="zh-CN" altLang="en-US" sz="2000" noProof="0" dirty="0">
              <a:ln>
                <a:noFill/>
              </a:ln>
              <a:solidFill>
                <a:srgbClr val="E9BB93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B5DB26-063B-4E78-8D46-4520FF7F3DDB}"/>
              </a:ext>
            </a:extLst>
          </p:cNvPr>
          <p:cNvGrpSpPr/>
          <p:nvPr/>
        </p:nvGrpSpPr>
        <p:grpSpPr>
          <a:xfrm>
            <a:off x="1662430" y="782450"/>
            <a:ext cx="9403076" cy="3496845"/>
            <a:chOff x="1798" y="2433"/>
            <a:chExt cx="16289" cy="6058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9ECCBAB-3B0D-4E6B-91E0-D0415DBFAA84}"/>
                </a:ext>
              </a:extLst>
            </p:cNvPr>
            <p:cNvSpPr txBox="1"/>
            <p:nvPr/>
          </p:nvSpPr>
          <p:spPr>
            <a:xfrm>
              <a:off x="1798" y="2433"/>
              <a:ext cx="7521" cy="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培育国之栋梁 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引领学科前沿 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服务国家战略</a:t>
              </a:r>
            </a:p>
          </p:txBody>
        </p: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23D7BDA4-CD41-4F9D-8115-EA1A926C54E4}"/>
                </a:ext>
              </a:extLst>
            </p:cNvPr>
            <p:cNvSpPr txBox="1"/>
            <p:nvPr/>
          </p:nvSpPr>
          <p:spPr>
            <a:xfrm>
              <a:off x="5213" y="7904"/>
              <a:ext cx="12547" cy="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Peking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University College of Chemistry and Molecular Engineering</a:t>
              </a:r>
            </a:p>
          </p:txBody>
        </p:sp>
        <p:sp>
          <p:nvSpPr>
            <p:cNvPr id="6" name="TextBox 70">
              <a:extLst>
                <a:ext uri="{FF2B5EF4-FFF2-40B4-BE49-F238E27FC236}">
                  <a16:creationId xmlns:a16="http://schemas.microsoft.com/office/drawing/2014/main" id="{F18A4717-214C-4D95-B2E6-B381EC4DEE72}"/>
                </a:ext>
              </a:extLst>
            </p:cNvPr>
            <p:cNvSpPr txBox="1"/>
            <p:nvPr/>
          </p:nvSpPr>
          <p:spPr>
            <a:xfrm>
              <a:off x="1878" y="7187"/>
              <a:ext cx="16209" cy="7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Poppins SemiBold" panose="00000700000000000000" pitchFamily="2" charset="0"/>
                </a:rPr>
                <a:t>北京大学化学与分子工程学院发展报告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2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1C2E0-B7D0-4FAE-B49B-022DF18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院庆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A030F1CE-C4E5-4FE4-A7B6-CC5F3058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95" y="1889962"/>
            <a:ext cx="7626205" cy="21235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9E88A0-4C68-4478-B32B-134B0B665CCA}"/>
              </a:ext>
            </a:extLst>
          </p:cNvPr>
          <p:cNvSpPr txBox="1"/>
          <p:nvPr/>
        </p:nvSpPr>
        <p:spPr>
          <a:xfrm>
            <a:off x="412895" y="4526280"/>
            <a:ext cx="742046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、可反白或仅描边使用；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投屏等小屏幕使用场景下可去除右侧文字。</a:t>
            </a:r>
          </a:p>
        </p:txBody>
      </p:sp>
    </p:spTree>
    <p:extLst>
      <p:ext uri="{BB962C8B-B14F-4D97-AF65-F5344CB8AC3E}">
        <p14:creationId xmlns:p14="http://schemas.microsoft.com/office/powerpoint/2010/main" val="250217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BCD6D-FAC1-4653-82DE-5C383489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/>
          <a:lstStyle/>
          <a:p>
            <a:r>
              <a:rPr lang="zh-CN" altLang="en-US" dirty="0"/>
              <a:t>学院发展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2A8D59-7752-4D3E-A177-53E3B01C9662}"/>
              </a:ext>
            </a:extLst>
          </p:cNvPr>
          <p:cNvSpPr txBox="1"/>
          <p:nvPr/>
        </p:nvSpPr>
        <p:spPr>
          <a:xfrm>
            <a:off x="4681998" y="2566184"/>
            <a:ext cx="6911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CC041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微软雅黑" panose="020B0503020204020204" pitchFamily="34" charset="-122"/>
              </a:rPr>
              <a:t>百年化学薪火相传</a:t>
            </a:r>
          </a:p>
          <a:p>
            <a:r>
              <a:rPr lang="zh-CN" altLang="en-US" sz="6000" dirty="0">
                <a:solidFill>
                  <a:srgbClr val="CC041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微软雅黑" panose="020B0503020204020204" pitchFamily="34" charset="-122"/>
              </a:rPr>
              <a:t>三十化院再启新程</a:t>
            </a:r>
          </a:p>
        </p:txBody>
      </p:sp>
    </p:spTree>
    <p:extLst>
      <p:ext uri="{BB962C8B-B14F-4D97-AF65-F5344CB8AC3E}">
        <p14:creationId xmlns:p14="http://schemas.microsoft.com/office/powerpoint/2010/main" val="322781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B5544-2B63-4A5F-AA70-256AC7F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组织机构</a:t>
            </a: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325A367A-4867-4A14-942C-8F3D207E3930}"/>
              </a:ext>
            </a:extLst>
          </p:cNvPr>
          <p:cNvSpPr txBox="1"/>
          <p:nvPr/>
        </p:nvSpPr>
        <p:spPr>
          <a:xfrm>
            <a:off x="8925560" y="1905000"/>
            <a:ext cx="3265170" cy="1397000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ontserrat Black" panose="00000A00000000000000" charset="0"/>
              </a:rPr>
              <a:t>PKU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ontserrat Black" panose="00000A00000000000000" charset="0"/>
              </a:rPr>
              <a:t>CCME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22D999F5-E6BD-45F6-8087-3F3F7CE6D5F6}"/>
              </a:ext>
            </a:extLst>
          </p:cNvPr>
          <p:cNvGrpSpPr/>
          <p:nvPr/>
        </p:nvGrpSpPr>
        <p:grpSpPr>
          <a:xfrm>
            <a:off x="8082645" y="3873527"/>
            <a:ext cx="3115961" cy="2171699"/>
            <a:chOff x="7505700" y="1609727"/>
            <a:chExt cx="2168747" cy="2171699"/>
          </a:xfrm>
        </p:grpSpPr>
        <p:sp>
          <p:nvSpPr>
            <p:cNvPr id="5" name="Rectangle: Rounded Corners 61">
              <a:extLst>
                <a:ext uri="{FF2B5EF4-FFF2-40B4-BE49-F238E27FC236}">
                  <a16:creationId xmlns:a16="http://schemas.microsoft.com/office/drawing/2014/main" id="{89BA5257-A695-4F94-83AB-21FBC9B593A4}"/>
                </a:ext>
              </a:extLst>
            </p:cNvPr>
            <p:cNvSpPr/>
            <p:nvPr/>
          </p:nvSpPr>
          <p:spPr>
            <a:xfrm>
              <a:off x="7505700" y="1753236"/>
              <a:ext cx="2168736" cy="2028190"/>
            </a:xfrm>
            <a:prstGeom prst="roundRect">
              <a:avLst>
                <a:gd name="adj" fmla="val 4159"/>
              </a:avLst>
            </a:prstGeom>
            <a:solidFill>
              <a:srgbClr val="31467E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89A49767-6A1A-4544-88EA-C0E05FE80D76}"/>
                </a:ext>
              </a:extLst>
            </p:cNvPr>
            <p:cNvGrpSpPr/>
            <p:nvPr/>
          </p:nvGrpSpPr>
          <p:grpSpPr>
            <a:xfrm flipH="1">
              <a:off x="8201025" y="1609727"/>
              <a:ext cx="1473422" cy="1468535"/>
              <a:chOff x="5334000" y="2857501"/>
              <a:chExt cx="2141219" cy="2134118"/>
            </a:xfrm>
          </p:grpSpPr>
          <p:sp>
            <p:nvSpPr>
              <p:cNvPr id="7" name="Freeform: Shape 63">
                <a:extLst>
                  <a:ext uri="{FF2B5EF4-FFF2-40B4-BE49-F238E27FC236}">
                    <a16:creationId xmlns:a16="http://schemas.microsoft.com/office/drawing/2014/main" id="{F9B2CAEE-2029-4CAC-9946-31D2E0AFB7C2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8" name="Freeform: Shape 64">
                <a:extLst>
                  <a:ext uri="{FF2B5EF4-FFF2-40B4-BE49-F238E27FC236}">
                    <a16:creationId xmlns:a16="http://schemas.microsoft.com/office/drawing/2014/main" id="{8B6255D2-2BA9-4730-A28E-BAFC10171BCE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9" name="Freeform: Shape 65">
                <a:extLst>
                  <a:ext uri="{FF2B5EF4-FFF2-40B4-BE49-F238E27FC236}">
                    <a16:creationId xmlns:a16="http://schemas.microsoft.com/office/drawing/2014/main" id="{1A6BFAAE-AA6C-4C4A-AF7F-68DE85E912ED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0" name="Freeform: Shape 66">
                <a:extLst>
                  <a:ext uri="{FF2B5EF4-FFF2-40B4-BE49-F238E27FC236}">
                    <a16:creationId xmlns:a16="http://schemas.microsoft.com/office/drawing/2014/main" id="{51B1C97C-12EC-4E1C-83FF-A228FF3E5DBC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</p:grpSp>
      <p:sp>
        <p:nvSpPr>
          <p:cNvPr id="11" name="TextBox 100">
            <a:extLst>
              <a:ext uri="{FF2B5EF4-FFF2-40B4-BE49-F238E27FC236}">
                <a16:creationId xmlns:a16="http://schemas.microsoft.com/office/drawing/2014/main" id="{AA6F1890-9867-492B-BBCE-91CA46E0358F}"/>
              </a:ext>
            </a:extLst>
          </p:cNvPr>
          <p:cNvSpPr txBox="1"/>
          <p:nvPr/>
        </p:nvSpPr>
        <p:spPr>
          <a:xfrm>
            <a:off x="8331808" y="4491063"/>
            <a:ext cx="2080042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化学基础实验教学中心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3800+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各类科学仪器和教学设备总价值超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亿元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352C76-7A38-4A4B-8673-696F0126E870}"/>
              </a:ext>
            </a:extLst>
          </p:cNvPr>
          <p:cNvGrpSpPr/>
          <p:nvPr/>
        </p:nvGrpSpPr>
        <p:grpSpPr>
          <a:xfrm>
            <a:off x="714463" y="1257220"/>
            <a:ext cx="2948960" cy="2741037"/>
            <a:chOff x="1507526" y="3123937"/>
            <a:chExt cx="2948960" cy="274103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96BE449-4FE5-4FD3-9BB8-B96EF88ADB27}"/>
                </a:ext>
              </a:extLst>
            </p:cNvPr>
            <p:cNvGrpSpPr/>
            <p:nvPr/>
          </p:nvGrpSpPr>
          <p:grpSpPr>
            <a:xfrm>
              <a:off x="1507526" y="3123937"/>
              <a:ext cx="2948960" cy="2741037"/>
              <a:chOff x="774227" y="2569249"/>
              <a:chExt cx="2518731" cy="2341142"/>
            </a:xfrm>
          </p:grpSpPr>
          <p:sp>
            <p:nvSpPr>
              <p:cNvPr id="18" name="Rectangle: Rounded Corners 40">
                <a:extLst>
                  <a:ext uri="{FF2B5EF4-FFF2-40B4-BE49-F238E27FC236}">
                    <a16:creationId xmlns:a16="http://schemas.microsoft.com/office/drawing/2014/main" id="{B60ED92E-CA06-44E2-9796-371959BC3D79}"/>
                  </a:ext>
                </a:extLst>
              </p:cNvPr>
              <p:cNvSpPr/>
              <p:nvPr/>
            </p:nvSpPr>
            <p:spPr>
              <a:xfrm>
                <a:off x="774227" y="2569249"/>
                <a:ext cx="2518731" cy="2341142"/>
              </a:xfrm>
              <a:prstGeom prst="roundRect">
                <a:avLst>
                  <a:gd name="adj" fmla="val 4159"/>
                </a:avLst>
              </a:prstGeom>
              <a:solidFill>
                <a:srgbClr val="063980"/>
              </a:solidFill>
              <a:ln>
                <a:noFill/>
              </a:ln>
              <a:effectLst>
                <a:outerShdw blurRad="825500" dist="571500" dir="5400000" sx="86000" sy="86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grpSp>
            <p:nvGrpSpPr>
              <p:cNvPr id="19" name="Group 41">
                <a:extLst>
                  <a:ext uri="{FF2B5EF4-FFF2-40B4-BE49-F238E27FC236}">
                    <a16:creationId xmlns:a16="http://schemas.microsoft.com/office/drawing/2014/main" id="{BA107D0F-D545-49B9-B5A5-F3A1999DFBD2}"/>
                  </a:ext>
                </a:extLst>
              </p:cNvPr>
              <p:cNvGrpSpPr/>
              <p:nvPr/>
            </p:nvGrpSpPr>
            <p:grpSpPr>
              <a:xfrm flipH="1">
                <a:off x="1819535" y="2569251"/>
                <a:ext cx="1473422" cy="1468535"/>
                <a:chOff x="5334000" y="2857501"/>
                <a:chExt cx="2141219" cy="2134118"/>
              </a:xfrm>
            </p:grpSpPr>
            <p:sp>
              <p:nvSpPr>
                <p:cNvPr id="20" name="Freeform: Shape 42">
                  <a:extLst>
                    <a:ext uri="{FF2B5EF4-FFF2-40B4-BE49-F238E27FC236}">
                      <a16:creationId xmlns:a16="http://schemas.microsoft.com/office/drawing/2014/main" id="{58D441AA-5213-4CCA-B1A8-773C1FA75455}"/>
                    </a:ext>
                  </a:extLst>
                </p:cNvPr>
                <p:cNvSpPr/>
                <p:nvPr/>
              </p:nvSpPr>
              <p:spPr>
                <a:xfrm rot="5400000">
                  <a:off x="5337552" y="2853951"/>
                  <a:ext cx="2134116" cy="2141219"/>
                </a:xfrm>
                <a:custGeom>
                  <a:avLst/>
                  <a:gdLst>
                    <a:gd name="connsiteX0" fmla="*/ 0 w 2134116"/>
                    <a:gd name="connsiteY0" fmla="*/ 2019092 h 2141219"/>
                    <a:gd name="connsiteX1" fmla="*/ 0 w 2134116"/>
                    <a:gd name="connsiteY1" fmla="*/ 1811799 h 2141219"/>
                    <a:gd name="connsiteX2" fmla="*/ 0 w 2134116"/>
                    <a:gd name="connsiteY2" fmla="*/ 0 h 2141219"/>
                    <a:gd name="connsiteX3" fmla="*/ 2 w 2134116"/>
                    <a:gd name="connsiteY3" fmla="*/ 0 h 2141219"/>
                    <a:gd name="connsiteX4" fmla="*/ 2134116 w 2134116"/>
                    <a:gd name="connsiteY4" fmla="*/ 2134114 h 2141219"/>
                    <a:gd name="connsiteX5" fmla="*/ 2133757 w 2134116"/>
                    <a:gd name="connsiteY5" fmla="*/ 2141219 h 2141219"/>
                    <a:gd name="connsiteX6" fmla="*/ 329420 w 2134116"/>
                    <a:gd name="connsiteY6" fmla="*/ 2141219 h 2141219"/>
                    <a:gd name="connsiteX7" fmla="*/ 122135 w 2134116"/>
                    <a:gd name="connsiteY7" fmla="*/ 2141219 h 2141219"/>
                    <a:gd name="connsiteX8" fmla="*/ 74595 w 2134116"/>
                    <a:gd name="connsiteY8" fmla="*/ 2131621 h 2141219"/>
                    <a:gd name="connsiteX9" fmla="*/ 9596 w 2134116"/>
                    <a:gd name="connsiteY9" fmla="*/ 2066622 h 2141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34116" h="2141219">
                      <a:moveTo>
                        <a:pt x="0" y="2019092"/>
                      </a:moveTo>
                      <a:lnTo>
                        <a:pt x="0" y="1811799"/>
                      </a:lnTo>
                      <a:lnTo>
                        <a:pt x="0" y="0"/>
                      </a:lnTo>
                      <a:lnTo>
                        <a:pt x="2" y="0"/>
                      </a:lnTo>
                      <a:cubicBezTo>
                        <a:pt x="1178641" y="0"/>
                        <a:pt x="2134116" y="955475"/>
                        <a:pt x="2134116" y="2134114"/>
                      </a:cubicBezTo>
                      <a:lnTo>
                        <a:pt x="2133757" y="2141219"/>
                      </a:lnTo>
                      <a:lnTo>
                        <a:pt x="329420" y="2141219"/>
                      </a:lnTo>
                      <a:lnTo>
                        <a:pt x="122135" y="2141219"/>
                      </a:lnTo>
                      <a:lnTo>
                        <a:pt x="74595" y="2131621"/>
                      </a:lnTo>
                      <a:cubicBezTo>
                        <a:pt x="45370" y="2119260"/>
                        <a:pt x="21957" y="2095847"/>
                        <a:pt x="9596" y="2066622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1" name="Freeform: Shape 43">
                  <a:extLst>
                    <a:ext uri="{FF2B5EF4-FFF2-40B4-BE49-F238E27FC236}">
                      <a16:creationId xmlns:a16="http://schemas.microsoft.com/office/drawing/2014/main" id="{9D5B884E-CA55-4C25-AB4E-7BFB8D46EF03}"/>
                    </a:ext>
                  </a:extLst>
                </p:cNvPr>
                <p:cNvSpPr/>
                <p:nvPr/>
              </p:nvSpPr>
              <p:spPr>
                <a:xfrm rot="5400000">
                  <a:off x="5337552" y="2853951"/>
                  <a:ext cx="1705037" cy="1712139"/>
                </a:xfrm>
                <a:custGeom>
                  <a:avLst/>
                  <a:gdLst>
                    <a:gd name="connsiteX0" fmla="*/ 0 w 1705037"/>
                    <a:gd name="connsiteY0" fmla="*/ 1590010 h 1712139"/>
                    <a:gd name="connsiteX1" fmla="*/ 0 w 1705037"/>
                    <a:gd name="connsiteY1" fmla="*/ 0 h 1712139"/>
                    <a:gd name="connsiteX2" fmla="*/ 3 w 1705037"/>
                    <a:gd name="connsiteY2" fmla="*/ 0 h 1712139"/>
                    <a:gd name="connsiteX3" fmla="*/ 1705037 w 1705037"/>
                    <a:gd name="connsiteY3" fmla="*/ 1705034 h 1712139"/>
                    <a:gd name="connsiteX4" fmla="*/ 1704678 w 1705037"/>
                    <a:gd name="connsiteY4" fmla="*/ 1712138 h 1712139"/>
                    <a:gd name="connsiteX5" fmla="*/ 329421 w 1705037"/>
                    <a:gd name="connsiteY5" fmla="*/ 1712138 h 1712139"/>
                    <a:gd name="connsiteX6" fmla="*/ 329421 w 1705037"/>
                    <a:gd name="connsiteY6" fmla="*/ 1712139 h 1712139"/>
                    <a:gd name="connsiteX7" fmla="*/ 122133 w 1705037"/>
                    <a:gd name="connsiteY7" fmla="*/ 1712139 h 1712139"/>
                    <a:gd name="connsiteX8" fmla="*/ 74596 w 1705037"/>
                    <a:gd name="connsiteY8" fmla="*/ 1702542 h 1712139"/>
                    <a:gd name="connsiteX9" fmla="*/ 9597 w 1705037"/>
                    <a:gd name="connsiteY9" fmla="*/ 1637543 h 171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5037" h="1712139">
                      <a:moveTo>
                        <a:pt x="0" y="1590010"/>
                      </a:moveTo>
                      <a:lnTo>
                        <a:pt x="0" y="0"/>
                      </a:lnTo>
                      <a:lnTo>
                        <a:pt x="3" y="0"/>
                      </a:lnTo>
                      <a:cubicBezTo>
                        <a:pt x="941668" y="0"/>
                        <a:pt x="1705037" y="763369"/>
                        <a:pt x="1705037" y="1705034"/>
                      </a:cubicBezTo>
                      <a:lnTo>
                        <a:pt x="1704678" y="1712138"/>
                      </a:lnTo>
                      <a:lnTo>
                        <a:pt x="329421" y="1712138"/>
                      </a:lnTo>
                      <a:lnTo>
                        <a:pt x="329421" y="1712139"/>
                      </a:lnTo>
                      <a:lnTo>
                        <a:pt x="122133" y="1712139"/>
                      </a:lnTo>
                      <a:lnTo>
                        <a:pt x="74596" y="1702542"/>
                      </a:lnTo>
                      <a:cubicBezTo>
                        <a:pt x="45371" y="1690181"/>
                        <a:pt x="21958" y="1666768"/>
                        <a:pt x="9597" y="1637543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2" name="Freeform: Shape 44">
                  <a:extLst>
                    <a:ext uri="{FF2B5EF4-FFF2-40B4-BE49-F238E27FC236}">
                      <a16:creationId xmlns:a16="http://schemas.microsoft.com/office/drawing/2014/main" id="{E4949B5C-FFD0-4AF3-9588-EB2348E8EE4F}"/>
                    </a:ext>
                  </a:extLst>
                </p:cNvPr>
                <p:cNvSpPr/>
                <p:nvPr/>
              </p:nvSpPr>
              <p:spPr>
                <a:xfrm rot="5400000">
                  <a:off x="5337553" y="2853948"/>
                  <a:ext cx="1275954" cy="1283059"/>
                </a:xfrm>
                <a:custGeom>
                  <a:avLst/>
                  <a:gdLst>
                    <a:gd name="connsiteX0" fmla="*/ 0 w 1275954"/>
                    <a:gd name="connsiteY0" fmla="*/ 1160922 h 1283059"/>
                    <a:gd name="connsiteX1" fmla="*/ 0 w 1275954"/>
                    <a:gd name="connsiteY1" fmla="*/ 0 h 1283059"/>
                    <a:gd name="connsiteX2" fmla="*/ 2 w 1275954"/>
                    <a:gd name="connsiteY2" fmla="*/ 0 h 1283059"/>
                    <a:gd name="connsiteX3" fmla="*/ 1275954 w 1275954"/>
                    <a:gd name="connsiteY3" fmla="*/ 1275953 h 1283059"/>
                    <a:gd name="connsiteX4" fmla="*/ 1275596 w 1275954"/>
                    <a:gd name="connsiteY4" fmla="*/ 1283058 h 1283059"/>
                    <a:gd name="connsiteX5" fmla="*/ 329421 w 1275954"/>
                    <a:gd name="connsiteY5" fmla="*/ 1283058 h 1283059"/>
                    <a:gd name="connsiteX6" fmla="*/ 329421 w 1275954"/>
                    <a:gd name="connsiteY6" fmla="*/ 1283059 h 1283059"/>
                    <a:gd name="connsiteX7" fmla="*/ 122137 w 1275954"/>
                    <a:gd name="connsiteY7" fmla="*/ 1283059 h 1283059"/>
                    <a:gd name="connsiteX8" fmla="*/ 74597 w 1275954"/>
                    <a:gd name="connsiteY8" fmla="*/ 1273461 h 1283059"/>
                    <a:gd name="connsiteX9" fmla="*/ 9598 w 1275954"/>
                    <a:gd name="connsiteY9" fmla="*/ 1208462 h 128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5954" h="1283059">
                      <a:moveTo>
                        <a:pt x="0" y="1160922"/>
                      </a:moveTo>
                      <a:lnTo>
                        <a:pt x="0" y="0"/>
                      </a:lnTo>
                      <a:lnTo>
                        <a:pt x="2" y="0"/>
                      </a:lnTo>
                      <a:cubicBezTo>
                        <a:pt x="704690" y="0"/>
                        <a:pt x="1275954" y="571264"/>
                        <a:pt x="1275954" y="1275953"/>
                      </a:cubicBezTo>
                      <a:lnTo>
                        <a:pt x="1275596" y="1283058"/>
                      </a:lnTo>
                      <a:lnTo>
                        <a:pt x="329421" y="1283058"/>
                      </a:lnTo>
                      <a:lnTo>
                        <a:pt x="329421" y="1283059"/>
                      </a:lnTo>
                      <a:lnTo>
                        <a:pt x="122137" y="1283059"/>
                      </a:lnTo>
                      <a:lnTo>
                        <a:pt x="74597" y="1273461"/>
                      </a:lnTo>
                      <a:cubicBezTo>
                        <a:pt x="45372" y="1261100"/>
                        <a:pt x="21959" y="1237687"/>
                        <a:pt x="9598" y="1208462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3" name="Freeform: Shape 45">
                  <a:extLst>
                    <a:ext uri="{FF2B5EF4-FFF2-40B4-BE49-F238E27FC236}">
                      <a16:creationId xmlns:a16="http://schemas.microsoft.com/office/drawing/2014/main" id="{8428DF36-0FD4-4B7F-8339-F69C17568458}"/>
                    </a:ext>
                  </a:extLst>
                </p:cNvPr>
                <p:cNvSpPr/>
                <p:nvPr/>
              </p:nvSpPr>
              <p:spPr>
                <a:xfrm rot="5400000">
                  <a:off x="5335609" y="2855894"/>
                  <a:ext cx="771934" cy="775150"/>
                </a:xfrm>
                <a:custGeom>
                  <a:avLst/>
                  <a:gdLst>
                    <a:gd name="connsiteX0" fmla="*/ 0 w 771934"/>
                    <a:gd name="connsiteY0" fmla="*/ 653021 h 775150"/>
                    <a:gd name="connsiteX1" fmla="*/ 0 w 771934"/>
                    <a:gd name="connsiteY1" fmla="*/ 0 h 775150"/>
                    <a:gd name="connsiteX2" fmla="*/ 1 w 771934"/>
                    <a:gd name="connsiteY2" fmla="*/ 0 h 775150"/>
                    <a:gd name="connsiteX3" fmla="*/ 771934 w 771934"/>
                    <a:gd name="connsiteY3" fmla="*/ 771933 h 775150"/>
                    <a:gd name="connsiteX4" fmla="*/ 771772 w 771934"/>
                    <a:gd name="connsiteY4" fmla="*/ 775150 h 775150"/>
                    <a:gd name="connsiteX5" fmla="*/ 149141 w 771934"/>
                    <a:gd name="connsiteY5" fmla="*/ 775150 h 775150"/>
                    <a:gd name="connsiteX6" fmla="*/ 149141 w 771934"/>
                    <a:gd name="connsiteY6" fmla="*/ 775150 h 775150"/>
                    <a:gd name="connsiteX7" fmla="*/ 122133 w 771934"/>
                    <a:gd name="connsiteY7" fmla="*/ 775150 h 775150"/>
                    <a:gd name="connsiteX8" fmla="*/ 74596 w 771934"/>
                    <a:gd name="connsiteY8" fmla="*/ 765553 h 775150"/>
                    <a:gd name="connsiteX9" fmla="*/ 9597 w 771934"/>
                    <a:gd name="connsiteY9" fmla="*/ 700554 h 7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934" h="775150">
                      <a:moveTo>
                        <a:pt x="0" y="653021"/>
                      </a:move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426329" y="0"/>
                        <a:pt x="771934" y="345606"/>
                        <a:pt x="771934" y="771933"/>
                      </a:cubicBezTo>
                      <a:lnTo>
                        <a:pt x="771772" y="775150"/>
                      </a:lnTo>
                      <a:lnTo>
                        <a:pt x="149141" y="775150"/>
                      </a:lnTo>
                      <a:lnTo>
                        <a:pt x="149141" y="775150"/>
                      </a:lnTo>
                      <a:lnTo>
                        <a:pt x="122133" y="775150"/>
                      </a:lnTo>
                      <a:lnTo>
                        <a:pt x="74596" y="765553"/>
                      </a:lnTo>
                      <a:cubicBezTo>
                        <a:pt x="45371" y="753192"/>
                        <a:pt x="21958" y="729779"/>
                        <a:pt x="9597" y="700554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14" name="TextBox 99">
              <a:extLst>
                <a:ext uri="{FF2B5EF4-FFF2-40B4-BE49-F238E27FC236}">
                  <a16:creationId xmlns:a16="http://schemas.microsoft.com/office/drawing/2014/main" id="{DBA68696-C4CF-41C7-82CF-C008F5B0035C}"/>
                </a:ext>
              </a:extLst>
            </p:cNvPr>
            <p:cNvSpPr txBox="1"/>
            <p:nvPr/>
          </p:nvSpPr>
          <p:spPr>
            <a:xfrm>
              <a:off x="3818130" y="3330476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</a:t>
              </a:r>
              <a:r>
                <a:rPr kumimoji="0" lang="en-US" altLang="zh-CN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所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100">
              <a:extLst>
                <a:ext uri="{FF2B5EF4-FFF2-40B4-BE49-F238E27FC236}">
                  <a16:creationId xmlns:a16="http://schemas.microsoft.com/office/drawing/2014/main" id="{1BEA0872-6432-4102-BD0F-1D6545B003FB}"/>
                </a:ext>
              </a:extLst>
            </p:cNvPr>
            <p:cNvSpPr txBox="1"/>
            <p:nvPr/>
          </p:nvSpPr>
          <p:spPr>
            <a:xfrm>
              <a:off x="1731046" y="3291577"/>
              <a:ext cx="1972945" cy="23279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无机化学研究所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有机化学研究所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分析化学研究所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物理化学研究所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理论与计算化学研究所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应用化学系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化学生物学系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高分子科学与工程系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A0625F6-B536-4AA4-95A3-9F772E90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8468" y="4345755"/>
              <a:ext cx="432000" cy="432000"/>
            </a:xfrm>
            <a:prstGeom prst="rect">
              <a:avLst/>
            </a:prstGeom>
          </p:spPr>
        </p:pic>
        <p:sp>
          <p:nvSpPr>
            <p:cNvPr id="17" name="TextBox 100">
              <a:extLst>
                <a:ext uri="{FF2B5EF4-FFF2-40B4-BE49-F238E27FC236}">
                  <a16:creationId xmlns:a16="http://schemas.microsoft.com/office/drawing/2014/main" id="{B59F9F13-BF4E-4720-B38A-C4B827ECCC30}"/>
                </a:ext>
              </a:extLst>
            </p:cNvPr>
            <p:cNvSpPr txBox="1"/>
            <p:nvPr/>
          </p:nvSpPr>
          <p:spPr>
            <a:xfrm>
              <a:off x="1730900" y="4855857"/>
              <a:ext cx="1909831" cy="3102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83C145-A377-421E-89A1-7109F834D6E3}"/>
              </a:ext>
            </a:extLst>
          </p:cNvPr>
          <p:cNvGrpSpPr/>
          <p:nvPr/>
        </p:nvGrpSpPr>
        <p:grpSpPr>
          <a:xfrm>
            <a:off x="4026371" y="1588985"/>
            <a:ext cx="2796962" cy="2189677"/>
            <a:chOff x="4751743" y="4087854"/>
            <a:chExt cx="2796962" cy="2189677"/>
          </a:xfrm>
        </p:grpSpPr>
        <p:sp>
          <p:nvSpPr>
            <p:cNvPr id="25" name="Rectangle: Rounded Corners 54">
              <a:extLst>
                <a:ext uri="{FF2B5EF4-FFF2-40B4-BE49-F238E27FC236}">
                  <a16:creationId xmlns:a16="http://schemas.microsoft.com/office/drawing/2014/main" id="{16066D5E-B19F-45B0-B109-893593C88D1E}"/>
                </a:ext>
              </a:extLst>
            </p:cNvPr>
            <p:cNvSpPr/>
            <p:nvPr/>
          </p:nvSpPr>
          <p:spPr>
            <a:xfrm>
              <a:off x="4751743" y="4087854"/>
              <a:ext cx="2796962" cy="2189677"/>
            </a:xfrm>
            <a:prstGeom prst="roundRect">
              <a:avLst>
                <a:gd name="adj" fmla="val 4159"/>
              </a:avLst>
            </a:prstGeom>
            <a:solidFill>
              <a:srgbClr val="A00000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id="{02B59D46-F7DF-476F-B6A1-E3955714F79A}"/>
                </a:ext>
              </a:extLst>
            </p:cNvPr>
            <p:cNvGrpSpPr/>
            <p:nvPr/>
          </p:nvGrpSpPr>
          <p:grpSpPr>
            <a:xfrm flipH="1">
              <a:off x="6075282" y="4087856"/>
              <a:ext cx="1473422" cy="1468535"/>
              <a:chOff x="5334000" y="2857501"/>
              <a:chExt cx="2141219" cy="2134118"/>
            </a:xfrm>
            <a:solidFill>
              <a:srgbClr val="C00000">
                <a:alpha val="16000"/>
              </a:srgbClr>
            </a:solidFill>
          </p:grpSpPr>
          <p:sp>
            <p:nvSpPr>
              <p:cNvPr id="30" name="Freeform: Shape 56">
                <a:extLst>
                  <a:ext uri="{FF2B5EF4-FFF2-40B4-BE49-F238E27FC236}">
                    <a16:creationId xmlns:a16="http://schemas.microsoft.com/office/drawing/2014/main" id="{6E945274-5FFF-4681-858E-474D1177A312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1" name="Freeform: Shape 57">
                <a:extLst>
                  <a:ext uri="{FF2B5EF4-FFF2-40B4-BE49-F238E27FC236}">
                    <a16:creationId xmlns:a16="http://schemas.microsoft.com/office/drawing/2014/main" id="{97931111-085C-4127-9B11-63C485E692DA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2" name="Freeform: Shape 58">
                <a:extLst>
                  <a:ext uri="{FF2B5EF4-FFF2-40B4-BE49-F238E27FC236}">
                    <a16:creationId xmlns:a16="http://schemas.microsoft.com/office/drawing/2014/main" id="{6B4DB148-FFDB-49B2-9D51-C89AD56A8542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3" name="Freeform: Shape 59">
                <a:extLst>
                  <a:ext uri="{FF2B5EF4-FFF2-40B4-BE49-F238E27FC236}">
                    <a16:creationId xmlns:a16="http://schemas.microsoft.com/office/drawing/2014/main" id="{36683EE7-BC36-47D6-9B69-5533DF256AC3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27" name="TextBox 99">
              <a:extLst>
                <a:ext uri="{FF2B5EF4-FFF2-40B4-BE49-F238E27FC236}">
                  <a16:creationId xmlns:a16="http://schemas.microsoft.com/office/drawing/2014/main" id="{25867BF9-BFB4-4593-828F-8D136C8A4731}"/>
                </a:ext>
              </a:extLst>
            </p:cNvPr>
            <p:cNvSpPr txBox="1"/>
            <p:nvPr/>
          </p:nvSpPr>
          <p:spPr>
            <a:xfrm>
              <a:off x="7020716" y="4230634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交叉中心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TextBox 100">
              <a:extLst>
                <a:ext uri="{FF2B5EF4-FFF2-40B4-BE49-F238E27FC236}">
                  <a16:creationId xmlns:a16="http://schemas.microsoft.com/office/drawing/2014/main" id="{53EF0F45-D897-4B09-8892-43BA9A2D341F}"/>
                </a:ext>
              </a:extLst>
            </p:cNvPr>
            <p:cNvSpPr txBox="1"/>
            <p:nvPr/>
          </p:nvSpPr>
          <p:spPr>
            <a:xfrm>
              <a:off x="4919383" y="4517114"/>
              <a:ext cx="2199005" cy="12096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北京核磁共振中心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纳米化学研究中心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合成与功能生物分子中心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软物质科学与工程中心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6AB9EF3-7447-4EE6-B6EA-60FC22EA9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337" y="5674390"/>
              <a:ext cx="413485" cy="413485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50D3B1A-1756-4FBB-83AD-4EC907C73CF7}"/>
              </a:ext>
            </a:extLst>
          </p:cNvPr>
          <p:cNvGrpSpPr/>
          <p:nvPr/>
        </p:nvGrpSpPr>
        <p:grpSpPr>
          <a:xfrm>
            <a:off x="4394397" y="4049551"/>
            <a:ext cx="3264987" cy="2028272"/>
            <a:chOff x="4752769" y="1848700"/>
            <a:chExt cx="3264987" cy="2028272"/>
          </a:xfrm>
        </p:grpSpPr>
        <p:sp>
          <p:nvSpPr>
            <p:cNvPr id="35" name="Rectangle: Rounded Corners 47">
              <a:extLst>
                <a:ext uri="{FF2B5EF4-FFF2-40B4-BE49-F238E27FC236}">
                  <a16:creationId xmlns:a16="http://schemas.microsoft.com/office/drawing/2014/main" id="{72E2E7CF-E67A-4E89-B598-9EB35AEC5B50}"/>
                </a:ext>
              </a:extLst>
            </p:cNvPr>
            <p:cNvSpPr/>
            <p:nvPr/>
          </p:nvSpPr>
          <p:spPr>
            <a:xfrm>
              <a:off x="4752769" y="1848700"/>
              <a:ext cx="3264987" cy="2028272"/>
            </a:xfrm>
            <a:prstGeom prst="roundRect">
              <a:avLst>
                <a:gd name="adj" fmla="val 4159"/>
              </a:avLst>
            </a:prstGeom>
            <a:solidFill>
              <a:srgbClr val="82ADD8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36" name="Group 48">
              <a:extLst>
                <a:ext uri="{FF2B5EF4-FFF2-40B4-BE49-F238E27FC236}">
                  <a16:creationId xmlns:a16="http://schemas.microsoft.com/office/drawing/2014/main" id="{E58D95D4-62C7-4261-8B21-EAC106BDE8E0}"/>
                </a:ext>
              </a:extLst>
            </p:cNvPr>
            <p:cNvGrpSpPr/>
            <p:nvPr/>
          </p:nvGrpSpPr>
          <p:grpSpPr>
            <a:xfrm flipH="1">
              <a:off x="6544334" y="1848700"/>
              <a:ext cx="1473422" cy="1468535"/>
              <a:chOff x="5334000" y="2857501"/>
              <a:chExt cx="2141219" cy="2134118"/>
            </a:xfrm>
            <a:solidFill>
              <a:srgbClr val="82ADD8"/>
            </a:solidFill>
          </p:grpSpPr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2A652F6E-C117-4929-9272-75F0D9849617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CF44546E-AA7A-4053-B24F-779020D252A1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51CAB7B1-278A-48AA-A4CD-75BAA8C7AA60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3" name="Freeform: Shape 52">
                <a:extLst>
                  <a:ext uri="{FF2B5EF4-FFF2-40B4-BE49-F238E27FC236}">
                    <a16:creationId xmlns:a16="http://schemas.microsoft.com/office/drawing/2014/main" id="{CDCA1D61-B84D-488C-AB1E-52179422B309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37" name="TextBox 99">
              <a:extLst>
                <a:ext uri="{FF2B5EF4-FFF2-40B4-BE49-F238E27FC236}">
                  <a16:creationId xmlns:a16="http://schemas.microsoft.com/office/drawing/2014/main" id="{7835D754-5059-4A24-BB8A-F33433437D5C}"/>
                </a:ext>
              </a:extLst>
            </p:cNvPr>
            <p:cNvSpPr txBox="1"/>
            <p:nvPr/>
          </p:nvSpPr>
          <p:spPr>
            <a:xfrm>
              <a:off x="7363091" y="1986055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支撑体系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TextBox 100">
              <a:extLst>
                <a:ext uri="{FF2B5EF4-FFF2-40B4-BE49-F238E27FC236}">
                  <a16:creationId xmlns:a16="http://schemas.microsoft.com/office/drawing/2014/main" id="{11B1308D-CD1C-4FB2-A780-A4CC734DF688}"/>
                </a:ext>
              </a:extLst>
            </p:cNvPr>
            <p:cNvSpPr txBox="1"/>
            <p:nvPr/>
          </p:nvSpPr>
          <p:spPr>
            <a:xfrm>
              <a:off x="4824082" y="2012311"/>
              <a:ext cx="2461804" cy="1768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化学基础实验教学中心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北京大学分析测试中心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《Inorganic Chemistry Frontiers》《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大学化学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》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物理化学学报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》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行政和后勤团队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96C04F9-4829-4524-8877-27E60628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92" y="3267060"/>
              <a:ext cx="432000" cy="432000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29CA7A-CB43-43D1-8702-50B2EF0A1A9A}"/>
              </a:ext>
            </a:extLst>
          </p:cNvPr>
          <p:cNvGrpSpPr/>
          <p:nvPr/>
        </p:nvGrpSpPr>
        <p:grpSpPr>
          <a:xfrm>
            <a:off x="669732" y="3585059"/>
            <a:ext cx="3356556" cy="2483586"/>
            <a:chOff x="1099931" y="542321"/>
            <a:chExt cx="3356556" cy="2265161"/>
          </a:xfrm>
        </p:grpSpPr>
        <p:sp>
          <p:nvSpPr>
            <p:cNvPr id="45" name="Rectangle: Rounded Corners 32">
              <a:extLst>
                <a:ext uri="{FF2B5EF4-FFF2-40B4-BE49-F238E27FC236}">
                  <a16:creationId xmlns:a16="http://schemas.microsoft.com/office/drawing/2014/main" id="{193D6A51-3B80-45CC-9604-6ECD14384193}"/>
                </a:ext>
              </a:extLst>
            </p:cNvPr>
            <p:cNvSpPr/>
            <p:nvPr/>
          </p:nvSpPr>
          <p:spPr>
            <a:xfrm>
              <a:off x="1099931" y="1247478"/>
              <a:ext cx="3356556" cy="1560004"/>
            </a:xfrm>
            <a:prstGeom prst="roundRect">
              <a:avLst>
                <a:gd name="adj" fmla="val 4159"/>
              </a:avLst>
            </a:prstGeom>
            <a:solidFill>
              <a:srgbClr val="BA9058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46" name="Group 33">
              <a:extLst>
                <a:ext uri="{FF2B5EF4-FFF2-40B4-BE49-F238E27FC236}">
                  <a16:creationId xmlns:a16="http://schemas.microsoft.com/office/drawing/2014/main" id="{F159E9AD-7C6A-4418-B4AD-E2F2080113BA}"/>
                </a:ext>
              </a:extLst>
            </p:cNvPr>
            <p:cNvGrpSpPr/>
            <p:nvPr/>
          </p:nvGrpSpPr>
          <p:grpSpPr>
            <a:xfrm flipH="1">
              <a:off x="2983063" y="542321"/>
              <a:ext cx="1473422" cy="2173693"/>
              <a:chOff x="5334000" y="1832745"/>
              <a:chExt cx="2141219" cy="3158874"/>
            </a:xfrm>
          </p:grpSpPr>
          <p:sp>
            <p:nvSpPr>
              <p:cNvPr id="50" name="Freeform: Shape 34">
                <a:extLst>
                  <a:ext uri="{FF2B5EF4-FFF2-40B4-BE49-F238E27FC236}">
                    <a16:creationId xmlns:a16="http://schemas.microsoft.com/office/drawing/2014/main" id="{70E2F9AF-2418-4AF8-9E49-AACC58512440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1" name="Freeform: Shape 35">
                <a:extLst>
                  <a:ext uri="{FF2B5EF4-FFF2-40B4-BE49-F238E27FC236}">
                    <a16:creationId xmlns:a16="http://schemas.microsoft.com/office/drawing/2014/main" id="{6755C373-C33F-44CD-B85E-C9C9DC805A35}"/>
                  </a:ext>
                </a:extLst>
              </p:cNvPr>
              <p:cNvSpPr/>
              <p:nvPr/>
            </p:nvSpPr>
            <p:spPr>
              <a:xfrm rot="5400000">
                <a:off x="5337550" y="1829195"/>
                <a:ext cx="1705037" cy="1712138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2" name="Freeform: Shape 36">
                <a:extLst>
                  <a:ext uri="{FF2B5EF4-FFF2-40B4-BE49-F238E27FC236}">
                    <a16:creationId xmlns:a16="http://schemas.microsoft.com/office/drawing/2014/main" id="{AD9DBC41-FDF0-443F-8903-856EA7276F23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3" name="Freeform: Shape 37">
                <a:extLst>
                  <a:ext uri="{FF2B5EF4-FFF2-40B4-BE49-F238E27FC236}">
                    <a16:creationId xmlns:a16="http://schemas.microsoft.com/office/drawing/2014/main" id="{D42ED7A2-5425-4BFA-9337-461F86B483A4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47" name="TextBox 99">
              <a:extLst>
                <a:ext uri="{FF2B5EF4-FFF2-40B4-BE49-F238E27FC236}">
                  <a16:creationId xmlns:a16="http://schemas.microsoft.com/office/drawing/2014/main" id="{6249E184-6E4A-4C67-AAFF-EBE3219C25B3}"/>
                </a:ext>
              </a:extLst>
            </p:cNvPr>
            <p:cNvSpPr txBox="1"/>
            <p:nvPr/>
          </p:nvSpPr>
          <p:spPr>
            <a:xfrm>
              <a:off x="3843510" y="1404772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研究基地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100">
              <a:extLst>
                <a:ext uri="{FF2B5EF4-FFF2-40B4-BE49-F238E27FC236}">
                  <a16:creationId xmlns:a16="http://schemas.microsoft.com/office/drawing/2014/main" id="{A660AC2E-5AF4-431D-9190-13CD71D3D1AC}"/>
                </a:ext>
              </a:extLst>
            </p:cNvPr>
            <p:cNvSpPr txBox="1"/>
            <p:nvPr/>
          </p:nvSpPr>
          <p:spPr>
            <a:xfrm>
              <a:off x="1185786" y="1450641"/>
              <a:ext cx="2606770" cy="11032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北京分子科学国家研究中心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北京大学分子工程苏南研究院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北京大学石墨烯产业技术研究院（北京石墨烯研究院）</a:t>
              </a: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6D95FB6-37B0-4255-B775-FCD8783F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638" y="2229255"/>
              <a:ext cx="502123" cy="50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59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0BB2F6-3B09-48C1-94A7-F84CDE84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t="4843" b="21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B892814F-E873-4FCF-96E9-798FD4F8A7FB}"/>
              </a:ext>
            </a:extLst>
          </p:cNvPr>
          <p:cNvSpPr/>
          <p:nvPr/>
        </p:nvSpPr>
        <p:spPr>
          <a:xfrm rot="16200000">
            <a:off x="2666682" y="-2666683"/>
            <a:ext cx="6858635" cy="12192000"/>
          </a:xfrm>
          <a:custGeom>
            <a:avLst/>
            <a:gdLst>
              <a:gd name="connsiteX0" fmla="*/ 0 w 2568753"/>
              <a:gd name="connsiteY0" fmla="*/ 0 h 528414"/>
              <a:gd name="connsiteX1" fmla="*/ 2568753 w 2568753"/>
              <a:gd name="connsiteY1" fmla="*/ 0 h 528414"/>
              <a:gd name="connsiteX2" fmla="*/ 2568753 w 2568753"/>
              <a:gd name="connsiteY2" fmla="*/ 528414 h 528414"/>
              <a:gd name="connsiteX3" fmla="*/ 0 w 2568753"/>
              <a:gd name="connsiteY3" fmla="*/ 528414 h 528414"/>
              <a:gd name="connsiteX4" fmla="*/ 0 w 2568753"/>
              <a:gd name="connsiteY4" fmla="*/ 0 h 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753" h="528414">
                <a:moveTo>
                  <a:pt x="0" y="0"/>
                </a:moveTo>
                <a:lnTo>
                  <a:pt x="2568753" y="0"/>
                </a:lnTo>
                <a:lnTo>
                  <a:pt x="2568753" y="528414"/>
                </a:lnTo>
                <a:lnTo>
                  <a:pt x="0" y="528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8000">
                <a:srgbClr val="AB0000"/>
              </a:gs>
              <a:gs pos="0">
                <a:srgbClr val="AB0000"/>
              </a:gs>
              <a:gs pos="100000">
                <a:srgbClr val="AB0000">
                  <a:alpha val="0"/>
                </a:srgbClr>
              </a:gs>
            </a:gsLst>
            <a:lin ang="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6">
            <a:extLst>
              <a:ext uri="{FF2B5EF4-FFF2-40B4-BE49-F238E27FC236}">
                <a16:creationId xmlns:a16="http://schemas.microsoft.com/office/drawing/2014/main" id="{F5350854-C45B-46E7-B8A1-B38E439E3753}"/>
              </a:ext>
            </a:extLst>
          </p:cNvPr>
          <p:cNvSpPr/>
          <p:nvPr/>
        </p:nvSpPr>
        <p:spPr bwMode="auto">
          <a:xfrm>
            <a:off x="3193876" y="5073297"/>
            <a:ext cx="6052462" cy="967754"/>
          </a:xfrm>
          <a:prstGeom prst="roundRect">
            <a:avLst>
              <a:gd name="adj" fmla="val 54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0000" tIns="45720" rIns="91440" bIns="45720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使北京大学成为化学与分子科学领域新科学思想的发源地，涌现一批学术大家，引领化学学科“开疆拓土”。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795115E-20C7-4C7B-8D63-2EB52CED4647}"/>
              </a:ext>
            </a:extLst>
          </p:cNvPr>
          <p:cNvSpPr txBox="1"/>
          <p:nvPr/>
        </p:nvSpPr>
        <p:spPr>
          <a:xfrm>
            <a:off x="5127388" y="1396146"/>
            <a:ext cx="2185438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" panose="02000505000000020004" charset="0"/>
              <a:ea typeface="微软雅黑" panose="020B0503020204020204" pitchFamily="34" charset="-122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DAE82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0000700000000000000" pitchFamily="2" charset="0"/>
              </a:rPr>
              <a:t>未来展望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DAE82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SemiBold" panose="00000700000000000000" pitchFamily="2" charset="0"/>
            </a:endParaRPr>
          </a:p>
        </p:txBody>
      </p:sp>
      <p:cxnSp>
        <p:nvCxnSpPr>
          <p:cNvPr id="6" name="直线连接符 13">
            <a:extLst>
              <a:ext uri="{FF2B5EF4-FFF2-40B4-BE49-F238E27FC236}">
                <a16:creationId xmlns:a16="http://schemas.microsoft.com/office/drawing/2014/main" id="{BB866BFD-06B0-4937-A8C3-BD5CAC1518BE}"/>
              </a:ext>
            </a:extLst>
          </p:cNvPr>
          <p:cNvCxnSpPr/>
          <p:nvPr/>
        </p:nvCxnSpPr>
        <p:spPr>
          <a:xfrm>
            <a:off x="7313179" y="1801951"/>
            <a:ext cx="5003281" cy="0"/>
          </a:xfrm>
          <a:prstGeom prst="line">
            <a:avLst/>
          </a:prstGeom>
          <a:ln>
            <a:solidFill>
              <a:srgbClr val="CDA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14">
            <a:extLst>
              <a:ext uri="{FF2B5EF4-FFF2-40B4-BE49-F238E27FC236}">
                <a16:creationId xmlns:a16="http://schemas.microsoft.com/office/drawing/2014/main" id="{35077911-4AF1-425D-96D2-0DB3344A8E3B}"/>
              </a:ext>
            </a:extLst>
          </p:cNvPr>
          <p:cNvCxnSpPr/>
          <p:nvPr/>
        </p:nvCxnSpPr>
        <p:spPr>
          <a:xfrm>
            <a:off x="124460" y="1801951"/>
            <a:ext cx="5003281" cy="0"/>
          </a:xfrm>
          <a:prstGeom prst="line">
            <a:avLst/>
          </a:prstGeom>
          <a:ln>
            <a:solidFill>
              <a:srgbClr val="CDA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B25A719-5C6C-484B-806D-4C37BB0BA6D3}"/>
              </a:ext>
            </a:extLst>
          </p:cNvPr>
          <p:cNvSpPr txBox="1"/>
          <p:nvPr/>
        </p:nvSpPr>
        <p:spPr>
          <a:xfrm>
            <a:off x="1143000" y="2627630"/>
            <a:ext cx="9875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优化布局，强调交叉，完善机制，鼓励创新；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潜心学术，勇于探索，凝心聚力，再创辉煌！</a:t>
            </a:r>
          </a:p>
        </p:txBody>
      </p:sp>
      <p:sp>
        <p:nvSpPr>
          <p:cNvPr id="9" name="圆角矩形 36">
            <a:extLst>
              <a:ext uri="{FF2B5EF4-FFF2-40B4-BE49-F238E27FC236}">
                <a16:creationId xmlns:a16="http://schemas.microsoft.com/office/drawing/2014/main" id="{58A87563-E3F2-4690-A2E1-26187BCC6EDD}"/>
              </a:ext>
            </a:extLst>
          </p:cNvPr>
          <p:cNvSpPr/>
          <p:nvPr/>
        </p:nvSpPr>
        <p:spPr bwMode="auto">
          <a:xfrm>
            <a:off x="955964" y="4256347"/>
            <a:ext cx="10312977" cy="657111"/>
          </a:xfrm>
          <a:prstGeom prst="roundRect">
            <a:avLst>
              <a:gd name="adj" fmla="val 54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0000" tIns="45720" rIns="91440" bIns="45720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人才决定潜力、机制决定效率、文化决定高度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9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B65E4CB-AF30-462C-A0B1-5E7AD95CC60B}"/>
              </a:ext>
            </a:extLst>
          </p:cNvPr>
          <p:cNvSpPr txBox="1"/>
          <p:nvPr/>
        </p:nvSpPr>
        <p:spPr>
          <a:xfrm>
            <a:off x="3768090" y="2545715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  <a:sym typeface="+mn-ea"/>
              </a:rPr>
              <a:t>THANKS.</a:t>
            </a:r>
          </a:p>
        </p:txBody>
      </p:sp>
      <p:sp>
        <p:nvSpPr>
          <p:cNvPr id="9" name="TextBox 70">
            <a:extLst>
              <a:ext uri="{FF2B5EF4-FFF2-40B4-BE49-F238E27FC236}">
                <a16:creationId xmlns:a16="http://schemas.microsoft.com/office/drawing/2014/main" id="{B6F397A5-9956-4154-A743-3160C506D439}"/>
              </a:ext>
            </a:extLst>
          </p:cNvPr>
          <p:cNvSpPr txBox="1"/>
          <p:nvPr/>
        </p:nvSpPr>
        <p:spPr>
          <a:xfrm>
            <a:off x="2778760" y="1891665"/>
            <a:ext cx="6217285" cy="339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Poppins SemiBold" panose="00000700000000000000" pitchFamily="2" charset="0"/>
              </a:rPr>
              <a:t>北京大学化学与分子工程学院发展报告</a:t>
            </a:r>
          </a:p>
        </p:txBody>
      </p:sp>
    </p:spTree>
    <p:extLst>
      <p:ext uri="{BB962C8B-B14F-4D97-AF65-F5344CB8AC3E}">
        <p14:creationId xmlns:p14="http://schemas.microsoft.com/office/powerpoint/2010/main" val="115825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270</Words>
  <Application>Microsoft Office PowerPoint</Application>
  <PresentationFormat>宽屏</PresentationFormat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方正清刻本悦宋简体</vt:lpstr>
      <vt:lpstr>华文行楷</vt:lpstr>
      <vt:lpstr>思源黑体 CN Normal</vt:lpstr>
      <vt:lpstr>微软雅黑</vt:lpstr>
      <vt:lpstr>微软雅黑 Light</vt:lpstr>
      <vt:lpstr>Arial</vt:lpstr>
      <vt:lpstr>Montserrat</vt:lpstr>
      <vt:lpstr>Montserrat SemiBold</vt:lpstr>
      <vt:lpstr>Office 主题​​</vt:lpstr>
      <vt:lpstr>PowerPoint 演示文稿</vt:lpstr>
      <vt:lpstr>PowerPoint 演示文稿</vt:lpstr>
      <vt:lpstr>院庆Logo</vt:lpstr>
      <vt:lpstr>学院发展</vt:lpstr>
      <vt:lpstr>组织机构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 X</dc:creator>
  <cp:lastModifiedBy>X Y</cp:lastModifiedBy>
  <cp:revision>43</cp:revision>
  <dcterms:created xsi:type="dcterms:W3CDTF">2024-11-08T05:44:10Z</dcterms:created>
  <dcterms:modified xsi:type="dcterms:W3CDTF">2025-06-03T08:54:31Z</dcterms:modified>
</cp:coreProperties>
</file>