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14"/>
  </p:handoutMasterIdLst>
  <p:sldIdLst>
    <p:sldId id="3138" r:id="rId3"/>
    <p:sldId id="3139" r:id="rId5"/>
    <p:sldId id="3097" r:id="rId6"/>
    <p:sldId id="3087" r:id="rId7"/>
    <p:sldId id="3088" r:id="rId8"/>
    <p:sldId id="3150" r:id="rId9"/>
    <p:sldId id="3147" r:id="rId10"/>
    <p:sldId id="3148" r:id="rId11"/>
    <p:sldId id="3149" r:id="rId12"/>
    <p:sldId id="3145" r:id="rId13"/>
  </p:sldIdLst>
  <p:sldSz cx="12858750" cy="7232650"/>
  <p:notesSz cx="6858000" cy="9144000"/>
  <p:custDataLst>
    <p:tags r:id="rId18"/>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3" pos="557" userDrawn="1">
          <p15:clr>
            <a:srgbClr val="A4A3A4"/>
          </p15:clr>
        </p15:guide>
        <p15:guide id="5" orient="horz" pos="4183" userDrawn="1">
          <p15:clr>
            <a:srgbClr val="A4A3A4"/>
          </p15:clr>
        </p15:guide>
        <p15:guide id="6" pos="7588" userDrawn="1">
          <p15:clr>
            <a:srgbClr val="A4A3A4"/>
          </p15:clr>
        </p15:guide>
        <p15:guide id="7" pos="376" userDrawn="1">
          <p15:clr>
            <a:srgbClr val="A4A3A4"/>
          </p15:clr>
        </p15:guide>
        <p15:guide id="8" pos="135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1A8CE1"/>
    <a:srgbClr val="A78357"/>
    <a:srgbClr val="00B369"/>
    <a:srgbClr val="8F1A12"/>
    <a:srgbClr val="FFFFFF"/>
    <a:srgbClr val="28C7D4"/>
    <a:srgbClr val="F94D4D"/>
    <a:srgbClr val="FEFEFE"/>
    <a:srgbClr val="F84E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44" autoAdjust="0"/>
    <p:restoredTop sz="92986" autoAdjust="0"/>
  </p:normalViewPr>
  <p:slideViewPr>
    <p:cSldViewPr showGuides="1">
      <p:cViewPr varScale="1">
        <p:scale>
          <a:sx n="77" d="100"/>
          <a:sy n="77" d="100"/>
        </p:scale>
        <p:origin x="730" y="58"/>
      </p:cViewPr>
      <p:guideLst>
        <p:guide orient="horz" pos="328"/>
        <p:guide pos="4050"/>
        <p:guide pos="557"/>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132" d="100"/>
        <a:sy n="132"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cxnSp>
        <p:nvCxnSpPr>
          <p:cNvPr id="2" name="直接连接符 1"/>
          <p:cNvCxnSpPr/>
          <p:nvPr userDrawn="1"/>
        </p:nvCxnSpPr>
        <p:spPr>
          <a:xfrm>
            <a:off x="0" y="643766"/>
            <a:ext cx="12858750" cy="1"/>
          </a:xfrm>
          <a:prstGeom prst="line">
            <a:avLst/>
          </a:prstGeom>
          <a:ln w="57150">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nvGrpSpPr>
          <p:cNvPr id="3" name="组合 2"/>
          <p:cNvGrpSpPr/>
          <p:nvPr userDrawn="1"/>
        </p:nvGrpSpPr>
        <p:grpSpPr>
          <a:xfrm>
            <a:off x="516714" y="187358"/>
            <a:ext cx="303705" cy="303705"/>
            <a:chOff x="624979" y="908720"/>
            <a:chExt cx="288032" cy="288032"/>
          </a:xfrm>
        </p:grpSpPr>
        <p:cxnSp>
          <p:nvCxnSpPr>
            <p:cNvPr id="4" name="直接连接符 3"/>
            <p:cNvCxnSpPr/>
            <p:nvPr/>
          </p:nvCxnSpPr>
          <p:spPr>
            <a:xfrm>
              <a:off x="624979" y="1196752"/>
              <a:ext cx="28803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911622" y="908720"/>
              <a:ext cx="0" cy="28803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flipV="1">
              <a:off x="696987" y="980728"/>
              <a:ext cx="216024" cy="21602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bg>
      <p:bgRef idx="1001">
        <a:schemeClr val="bg1"/>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84354" y="6704023"/>
            <a:ext cx="2892783" cy="384175"/>
          </a:xfrm>
          <a:prstGeom prst="rect">
            <a:avLst/>
          </a:prstGeo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3" name="页脚占位符 2"/>
          <p:cNvSpPr>
            <a:spLocks noGrp="1"/>
          </p:cNvSpPr>
          <p:nvPr>
            <p:ph type="ftr" sz="quarter" idx="11"/>
          </p:nvPr>
        </p:nvSpPr>
        <p:spPr>
          <a:xfrm>
            <a:off x="4259789" y="6704023"/>
            <a:ext cx="4339173" cy="384175"/>
          </a:xfrm>
          <a:prstGeom prst="rect">
            <a:avLst/>
          </a:prstGeo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4" name="灯片编号占位符 3"/>
          <p:cNvSpPr>
            <a:spLocks noGrp="1"/>
          </p:cNvSpPr>
          <p:nvPr>
            <p:ph type="sldNum" sz="quarter" idx="12"/>
          </p:nvPr>
        </p:nvSpPr>
        <p:spPr>
          <a:xfrm>
            <a:off x="9081627" y="6704023"/>
            <a:ext cx="2892783" cy="384175"/>
          </a:xfrm>
          <a:prstGeom prst="rect">
            <a:avLst/>
          </a:prstGeom>
        </p:spPr>
        <p:txBody>
          <a:bodyPr/>
          <a:lstStyle>
            <a:lvl1pPr>
              <a:defRPr>
                <a:latin typeface="Arial" panose="020B0604020202020204" pitchFamily="34" charset="0"/>
                <a:ea typeface="微软雅黑" panose="020B0503020204020204" pitchFamily="34" charset="-122"/>
              </a:defRPr>
            </a:lvl1pPr>
          </a:lstStyle>
          <a:p>
            <a:fld id="{8C92ADDF-ABC6-4EEC-846D-A1AE2D410679}"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fld>
            <a:endParaRPr lang="zh-CN" altLang="en-US"/>
          </a:p>
        </p:txBody>
      </p:sp>
      <p:sp>
        <p:nvSpPr>
          <p:cNvPr id="7" name="矩形 6"/>
          <p:cNvSpPr/>
          <p:nvPr userDrawn="1"/>
        </p:nvSpPr>
        <p:spPr>
          <a:xfrm>
            <a:off x="10317807" y="6782442"/>
            <a:ext cx="775136" cy="246221"/>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23353" y="128984"/>
            <a:ext cx="12875857" cy="7231757"/>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983636" y="448"/>
            <a:ext cx="4891480" cy="7231757"/>
          </a:xfrm>
          <a:prstGeom prst="rect">
            <a:avLst/>
          </a:prstGeom>
          <a:solidFill>
            <a:srgbClr val="0E2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2140542" y="1210764"/>
            <a:ext cx="8577668" cy="4811127"/>
          </a:xfrm>
          <a:prstGeom prst="rect">
            <a:avLst/>
          </a:prstGeom>
          <a:solidFill>
            <a:schemeClr val="bg1">
              <a:alpha val="94000"/>
            </a:schemeClr>
          </a:solidFill>
          <a:ln>
            <a:noFill/>
          </a:ln>
          <a:effectLst>
            <a:outerShdw blurRad="279400"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3" name="文本框 52"/>
          <p:cNvSpPr txBox="1"/>
          <p:nvPr/>
        </p:nvSpPr>
        <p:spPr>
          <a:xfrm>
            <a:off x="5055328" y="4760462"/>
            <a:ext cx="2767494" cy="499624"/>
          </a:xfrm>
          <a:prstGeom prst="rect">
            <a:avLst/>
          </a:prstGeom>
          <a:noFill/>
        </p:spPr>
        <p:txBody>
          <a:bodyPr wrap="square" rtlCol="0">
            <a:spAutoFit/>
          </a:bodyPr>
          <a:lstStyle/>
          <a:p>
            <a:pPr algn="ctr">
              <a:lnSpc>
                <a:spcPct val="150000"/>
              </a:lnSpc>
            </a:pPr>
            <a:r>
              <a:rPr lang="zh-CN" altLang="en-US" sz="2000" dirty="0">
                <a:solidFill>
                  <a:srgbClr val="0E2234"/>
                </a:solidFill>
                <a:latin typeface="微软雅黑" panose="020B0503020204020204" pitchFamily="34" charset="-122"/>
                <a:ea typeface="微软雅黑" panose="020B0503020204020204" pitchFamily="34" charset="-122"/>
              </a:rPr>
              <a:t>学生资助中心</a:t>
            </a:r>
            <a:endParaRPr lang="en-US" altLang="zh-CN" sz="2000" dirty="0">
              <a:solidFill>
                <a:srgbClr val="0E2234"/>
              </a:solidFill>
              <a:latin typeface="微软雅黑" panose="020B0503020204020204" pitchFamily="34" charset="-122"/>
              <a:ea typeface="微软雅黑" panose="020B0503020204020204" pitchFamily="34" charset="-122"/>
            </a:endParaRPr>
          </a:p>
        </p:txBody>
      </p:sp>
      <p:sp>
        <p:nvSpPr>
          <p:cNvPr id="9" name="TextBox 10"/>
          <p:cNvSpPr txBox="1"/>
          <p:nvPr/>
        </p:nvSpPr>
        <p:spPr>
          <a:xfrm>
            <a:off x="5898478" y="4040545"/>
            <a:ext cx="1061797" cy="346232"/>
          </a:xfrm>
          <a:prstGeom prst="rect">
            <a:avLst/>
          </a:prstGeom>
          <a:noFill/>
        </p:spPr>
        <p:txBody>
          <a:bodyPr wrap="none" lIns="68564" tIns="34282" rIns="68564" bIns="34282">
            <a:spAutoFit/>
          </a:bodyPr>
          <a:lstStyle/>
          <a:p>
            <a:pPr algn="ctr"/>
            <a:r>
              <a:rPr lang="zh-CN" altLang="en-US" dirty="0">
                <a:solidFill>
                  <a:srgbClr val="0E2234"/>
                </a:solidFill>
                <a:latin typeface="微软雅黑" panose="020B0503020204020204" pitchFamily="34" charset="-122"/>
                <a:ea typeface="微软雅黑" panose="020B0503020204020204" pitchFamily="34" charset="-122"/>
              </a:rPr>
              <a:t>学生角色</a:t>
            </a:r>
            <a:endParaRPr lang="en-US" altLang="zh-CN" dirty="0">
              <a:solidFill>
                <a:srgbClr val="0E2234"/>
              </a:solidFill>
              <a:latin typeface="微软雅黑" panose="020B0503020204020204" pitchFamily="34" charset="-122"/>
              <a:ea typeface="微软雅黑" panose="020B0503020204020204" pitchFamily="34" charset="-122"/>
            </a:endParaRPr>
          </a:p>
        </p:txBody>
      </p:sp>
      <p:sp>
        <p:nvSpPr>
          <p:cNvPr id="10" name="矩形 9"/>
          <p:cNvSpPr/>
          <p:nvPr/>
        </p:nvSpPr>
        <p:spPr>
          <a:xfrm>
            <a:off x="2484758" y="1700433"/>
            <a:ext cx="7889235" cy="1915893"/>
          </a:xfrm>
          <a:prstGeom prst="rect">
            <a:avLst/>
          </a:prstGeom>
        </p:spPr>
        <p:txBody>
          <a:bodyPr wrap="square" lIns="68564" tIns="34282" rIns="68564" bIns="34282">
            <a:spAutoFit/>
          </a:bodyPr>
          <a:lstStyle/>
          <a:p>
            <a:pPr algn="ctr"/>
            <a:r>
              <a:rPr lang="zh-CN" altLang="zh-CN" sz="6000" b="1" dirty="0">
                <a:latin typeface="微软雅黑" panose="020B0503020204020204" pitchFamily="34" charset="-122"/>
                <a:ea typeface="微软雅黑" panose="020B0503020204020204" pitchFamily="34" charset="-122"/>
              </a:rPr>
              <a:t>学生综合信息管理系统</a:t>
            </a:r>
            <a:endParaRPr lang="en-US" altLang="zh-CN" sz="6000" b="1" dirty="0">
              <a:latin typeface="微软雅黑" panose="020B0503020204020204" pitchFamily="34" charset="-122"/>
              <a:ea typeface="微软雅黑" panose="020B0503020204020204" pitchFamily="34" charset="-122"/>
            </a:endParaRPr>
          </a:p>
          <a:p>
            <a:pPr algn="ctr"/>
            <a:r>
              <a:rPr lang="zh-CN" altLang="en-US" sz="6000" b="1" dirty="0">
                <a:solidFill>
                  <a:srgbClr val="0E2234"/>
                </a:solidFill>
                <a:latin typeface="微软雅黑" panose="020B0503020204020204" pitchFamily="34" charset="-122"/>
                <a:ea typeface="微软雅黑" panose="020B0503020204020204" pitchFamily="34" charset="-122"/>
              </a:rPr>
              <a:t>资助</a:t>
            </a:r>
            <a:r>
              <a:rPr lang="zh-CN" altLang="en-US" sz="6000" b="1">
                <a:solidFill>
                  <a:srgbClr val="0E2234"/>
                </a:solidFill>
                <a:latin typeface="微软雅黑" panose="020B0503020204020204" pitchFamily="34" charset="-122"/>
                <a:ea typeface="微软雅黑" panose="020B0503020204020204" pitchFamily="34" charset="-122"/>
              </a:rPr>
              <a:t>模块操作指南</a:t>
            </a:r>
            <a:endParaRPr lang="zh-CN" altLang="en-US" sz="6000" b="1" dirty="0">
              <a:solidFill>
                <a:srgbClr val="0E2234"/>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500"/>
                                            <p:tgtEl>
                                              <p:spTgt spid="21"/>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6140"/>
                                      </p:iterate>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0"/>
                                            </p:tgtEl>
                                            <p:attrNameLst>
                                              <p:attrName>ppt_y</p:attrName>
                                            </p:attrNameLst>
                                          </p:cBhvr>
                                          <p:tavLst>
                                            <p:tav tm="0">
                                              <p:val>
                                                <p:strVal val="#ppt_y"/>
                                              </p:val>
                                            </p:tav>
                                            <p:tav tm="100000">
                                              <p:val>
                                                <p:strVal val="#ppt_y"/>
                                              </p:val>
                                            </p:tav>
                                          </p:tavLst>
                                        </p:anim>
                                        <p:anim calcmode="lin" valueType="num">
                                          <p:cBhvr>
                                            <p:cTn id="2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14:presetBounceEnd="21000">
                                      <p:stCondLst>
                                        <p:cond delay="0"/>
                                      </p:stCondLst>
                                      <p:iterate type="lt">
                                        <p:tmPct val="10000"/>
                                      </p:iterate>
                                      <p:childTnLst>
                                        <p:set>
                                          <p:cBhvr>
                                            <p:cTn id="29" dur="1" fill="hold">
                                              <p:stCondLst>
                                                <p:cond delay="0"/>
                                              </p:stCondLst>
                                            </p:cTn>
                                            <p:tgtEl>
                                              <p:spTgt spid="9"/>
                                            </p:tgtEl>
                                            <p:attrNameLst>
                                              <p:attrName>style.visibility</p:attrName>
                                            </p:attrNameLst>
                                          </p:cBhvr>
                                          <p:to>
                                            <p:strVal val="visible"/>
                                          </p:to>
                                        </p:set>
                                        <p:anim calcmode="lin" valueType="num" p14:bounceEnd="21000">
                                          <p:cBhvr additive="base">
                                            <p:cTn id="30" dur="800" fill="hold"/>
                                            <p:tgtEl>
                                              <p:spTgt spid="9"/>
                                            </p:tgtEl>
                                            <p:attrNameLst>
                                              <p:attrName>ppt_x</p:attrName>
                                            </p:attrNameLst>
                                          </p:cBhvr>
                                          <p:tavLst>
                                            <p:tav tm="0">
                                              <p:val>
                                                <p:strVal val="1+#ppt_w/2"/>
                                              </p:val>
                                            </p:tav>
                                            <p:tav tm="100000">
                                              <p:val>
                                                <p:strVal val="#ppt_x"/>
                                              </p:val>
                                            </p:tav>
                                          </p:tavLst>
                                        </p:anim>
                                        <p:anim calcmode="lin" valueType="num" p14:bounceEnd="21000">
                                          <p:cBhvr additive="base">
                                            <p:cTn id="31" dur="8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1039"/>
                                </p:stCondLst>
                                <p:childTnLst>
                                  <p:par>
                                    <p:cTn id="33" presetID="53" presetClass="entr" presetSubtype="16"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500" fill="hold"/>
                                            <p:tgtEl>
                                              <p:spTgt spid="53"/>
                                            </p:tgtEl>
                                            <p:attrNameLst>
                                              <p:attrName>ppt_w</p:attrName>
                                            </p:attrNameLst>
                                          </p:cBhvr>
                                          <p:tavLst>
                                            <p:tav tm="0">
                                              <p:val>
                                                <p:fltVal val="0"/>
                                              </p:val>
                                            </p:tav>
                                            <p:tav tm="100000">
                                              <p:val>
                                                <p:strVal val="#ppt_w"/>
                                              </p:val>
                                            </p:tav>
                                          </p:tavLst>
                                        </p:anim>
                                        <p:anim calcmode="lin" valueType="num">
                                          <p:cBhvr>
                                            <p:cTn id="36" dur="500" fill="hold"/>
                                            <p:tgtEl>
                                              <p:spTgt spid="53"/>
                                            </p:tgtEl>
                                            <p:attrNameLst>
                                              <p:attrName>ppt_h</p:attrName>
                                            </p:attrNameLst>
                                          </p:cBhvr>
                                          <p:tavLst>
                                            <p:tav tm="0">
                                              <p:val>
                                                <p:fltVal val="0"/>
                                              </p:val>
                                            </p:tav>
                                            <p:tav tm="100000">
                                              <p:val>
                                                <p:strVal val="#ppt_h"/>
                                              </p:val>
                                            </p:tav>
                                          </p:tavLst>
                                        </p:anim>
                                        <p:animEffect transition="in" filter="fade">
                                          <p:cBhvr>
                                            <p:cTn id="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22" grpId="0" animBg="1"/>
          <p:bldP spid="53" grpId="0"/>
          <p:bldP spid="9" grpId="0"/>
          <p:bldP spid="1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500"/>
                                            <p:tgtEl>
                                              <p:spTgt spid="21"/>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6140"/>
                                      </p:iterate>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0"/>
                                            </p:tgtEl>
                                            <p:attrNameLst>
                                              <p:attrName>ppt_y</p:attrName>
                                            </p:attrNameLst>
                                          </p:cBhvr>
                                          <p:tavLst>
                                            <p:tav tm="0">
                                              <p:val>
                                                <p:strVal val="#ppt_y"/>
                                              </p:val>
                                            </p:tav>
                                            <p:tav tm="100000">
                                              <p:val>
                                                <p:strVal val="#ppt_y"/>
                                              </p:val>
                                            </p:tav>
                                          </p:tavLst>
                                        </p:anim>
                                        <p:anim calcmode="lin" valueType="num">
                                          <p:cBhvr>
                                            <p:cTn id="2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iterate type="lt">
                                        <p:tmPct val="10000"/>
                                      </p:iterate>
                                      <p:childTnLst>
                                        <p:set>
                                          <p:cBhvr>
                                            <p:cTn id="29" dur="1" fill="hold">
                                              <p:stCondLst>
                                                <p:cond delay="0"/>
                                              </p:stCondLst>
                                            </p:cTn>
                                            <p:tgtEl>
                                              <p:spTgt spid="9"/>
                                            </p:tgtEl>
                                            <p:attrNameLst>
                                              <p:attrName>style.visibility</p:attrName>
                                            </p:attrNameLst>
                                          </p:cBhvr>
                                          <p:to>
                                            <p:strVal val="visible"/>
                                          </p:to>
                                        </p:set>
                                        <p:anim calcmode="lin" valueType="num">
                                          <p:cBhvr additive="base">
                                            <p:cTn id="30" dur="800" fill="hold"/>
                                            <p:tgtEl>
                                              <p:spTgt spid="9"/>
                                            </p:tgtEl>
                                            <p:attrNameLst>
                                              <p:attrName>ppt_x</p:attrName>
                                            </p:attrNameLst>
                                          </p:cBhvr>
                                          <p:tavLst>
                                            <p:tav tm="0">
                                              <p:val>
                                                <p:strVal val="1+#ppt_w/2"/>
                                              </p:val>
                                            </p:tav>
                                            <p:tav tm="100000">
                                              <p:val>
                                                <p:strVal val="#ppt_x"/>
                                              </p:val>
                                            </p:tav>
                                          </p:tavLst>
                                        </p:anim>
                                        <p:anim calcmode="lin" valueType="num">
                                          <p:cBhvr additive="base">
                                            <p:cTn id="31" dur="8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1039"/>
                                </p:stCondLst>
                                <p:childTnLst>
                                  <p:par>
                                    <p:cTn id="33" presetID="53" presetClass="entr" presetSubtype="16"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500" fill="hold"/>
                                            <p:tgtEl>
                                              <p:spTgt spid="53"/>
                                            </p:tgtEl>
                                            <p:attrNameLst>
                                              <p:attrName>ppt_w</p:attrName>
                                            </p:attrNameLst>
                                          </p:cBhvr>
                                          <p:tavLst>
                                            <p:tav tm="0">
                                              <p:val>
                                                <p:fltVal val="0"/>
                                              </p:val>
                                            </p:tav>
                                            <p:tav tm="100000">
                                              <p:val>
                                                <p:strVal val="#ppt_w"/>
                                              </p:val>
                                            </p:tav>
                                          </p:tavLst>
                                        </p:anim>
                                        <p:anim calcmode="lin" valueType="num">
                                          <p:cBhvr>
                                            <p:cTn id="36" dur="500" fill="hold"/>
                                            <p:tgtEl>
                                              <p:spTgt spid="53"/>
                                            </p:tgtEl>
                                            <p:attrNameLst>
                                              <p:attrName>ppt_h</p:attrName>
                                            </p:attrNameLst>
                                          </p:cBhvr>
                                          <p:tavLst>
                                            <p:tav tm="0">
                                              <p:val>
                                                <p:fltVal val="0"/>
                                              </p:val>
                                            </p:tav>
                                            <p:tav tm="100000">
                                              <p:val>
                                                <p:strVal val="#ppt_h"/>
                                              </p:val>
                                            </p:tav>
                                          </p:tavLst>
                                        </p:anim>
                                        <p:animEffect transition="in" filter="fade">
                                          <p:cBhvr>
                                            <p:cTn id="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22" grpId="0" animBg="1"/>
          <p:bldP spid="53" grpId="0"/>
          <p:bldP spid="9" grpId="0"/>
          <p:bldP spid="10"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147" y="448"/>
            <a:ext cx="12875857" cy="7231757"/>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983636" y="448"/>
            <a:ext cx="4891480" cy="7231757"/>
          </a:xfrm>
          <a:prstGeom prst="rect">
            <a:avLst/>
          </a:prstGeom>
          <a:solidFill>
            <a:srgbClr val="0E2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2140542" y="1210764"/>
            <a:ext cx="8577668" cy="4811127"/>
          </a:xfrm>
          <a:prstGeom prst="rect">
            <a:avLst/>
          </a:prstGeom>
          <a:solidFill>
            <a:schemeClr val="bg1">
              <a:alpha val="94000"/>
            </a:schemeClr>
          </a:solidFill>
          <a:ln>
            <a:noFill/>
          </a:ln>
          <a:effectLst>
            <a:outerShdw blurRad="279400"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TextBox 10"/>
          <p:cNvSpPr txBox="1"/>
          <p:nvPr/>
        </p:nvSpPr>
        <p:spPr>
          <a:xfrm>
            <a:off x="3983636" y="2213172"/>
            <a:ext cx="5110035" cy="2097802"/>
          </a:xfrm>
          <a:prstGeom prst="rect">
            <a:avLst/>
          </a:prstGeom>
          <a:noFill/>
        </p:spPr>
        <p:txBody>
          <a:bodyPr wrap="square" lIns="68564" tIns="34282" rIns="68564" bIns="34282">
            <a:spAutoFit/>
          </a:bodyPr>
          <a:lstStyle/>
          <a:p>
            <a:pPr algn="ctr">
              <a:lnSpc>
                <a:spcPct val="150000"/>
              </a:lnSpc>
            </a:pPr>
            <a:r>
              <a:rPr lang="zh-CN" altLang="en-US" dirty="0">
                <a:solidFill>
                  <a:srgbClr val="0E2234"/>
                </a:solidFill>
                <a:latin typeface="微软雅黑" panose="020B0503020204020204" pitchFamily="34" charset="-122"/>
                <a:ea typeface="微软雅黑" panose="020B0503020204020204" pitchFamily="34" charset="-122"/>
              </a:rPr>
              <a:t>如有问题请联系：</a:t>
            </a:r>
            <a:endParaRPr lang="en-US" altLang="zh-CN" dirty="0">
              <a:solidFill>
                <a:srgbClr val="0E2234"/>
              </a:solidFill>
              <a:latin typeface="微软雅黑" panose="020B0503020204020204" pitchFamily="34" charset="-122"/>
              <a:ea typeface="微软雅黑" panose="020B0503020204020204" pitchFamily="34" charset="-122"/>
            </a:endParaRPr>
          </a:p>
          <a:p>
            <a:pPr>
              <a:lnSpc>
                <a:spcPct val="150000"/>
              </a:lnSpc>
            </a:pPr>
            <a:r>
              <a:rPr lang="zh-CN" altLang="en-US" dirty="0">
                <a:solidFill>
                  <a:srgbClr val="0E2234"/>
                </a:solidFill>
                <a:latin typeface="微软雅黑" panose="020B0503020204020204" pitchFamily="34" charset="-122"/>
                <a:ea typeface="微软雅黑" panose="020B0503020204020204" pitchFamily="34" charset="-122"/>
              </a:rPr>
              <a:t>学生资助中心：</a:t>
            </a:r>
            <a:r>
              <a:rPr lang="en-US" altLang="zh-CN" dirty="0">
                <a:solidFill>
                  <a:srgbClr val="0E2234"/>
                </a:solidFill>
                <a:latin typeface="微软雅黑" panose="020B0503020204020204" pitchFamily="34" charset="-122"/>
                <a:ea typeface="微软雅黑" panose="020B0503020204020204" pitchFamily="34" charset="-122"/>
              </a:rPr>
              <a:t>4006507191</a:t>
            </a:r>
            <a:endParaRPr lang="en-US" altLang="zh-CN" dirty="0">
              <a:solidFill>
                <a:srgbClr val="0E2234"/>
              </a:solidFill>
              <a:latin typeface="微软雅黑" panose="020B0503020204020204" pitchFamily="34" charset="-122"/>
              <a:ea typeface="微软雅黑" panose="020B0503020204020204" pitchFamily="34" charset="-122"/>
            </a:endParaRPr>
          </a:p>
          <a:p>
            <a:pPr>
              <a:lnSpc>
                <a:spcPct val="150000"/>
              </a:lnSpc>
            </a:pPr>
            <a:r>
              <a:rPr lang="en-US" altLang="zh-CN" dirty="0">
                <a:solidFill>
                  <a:srgbClr val="0E2234"/>
                </a:solidFill>
                <a:latin typeface="微软雅黑" panose="020B0503020204020204" pitchFamily="34" charset="-122"/>
                <a:ea typeface="微软雅黑" panose="020B0503020204020204" pitchFamily="34" charset="-122"/>
              </a:rPr>
              <a:t>                       </a:t>
            </a:r>
            <a:r>
              <a:rPr lang="en-US" altLang="zh-CN" dirty="0" err="1">
                <a:solidFill>
                  <a:srgbClr val="0E2234"/>
                </a:solidFill>
                <a:latin typeface="微软雅黑" panose="020B0503020204020204" pitchFamily="34" charset="-122"/>
                <a:ea typeface="微软雅黑" panose="020B0503020204020204" pitchFamily="34" charset="-122"/>
              </a:rPr>
              <a:t>pkuxszzzx</a:t>
            </a:r>
            <a:r>
              <a:rPr lang="zh-CN" altLang="en-US" dirty="0">
                <a:solidFill>
                  <a:srgbClr val="0E2234"/>
                </a:solidFill>
                <a:latin typeface="微软雅黑" panose="020B0503020204020204" pitchFamily="34" charset="-122"/>
                <a:ea typeface="微软雅黑" panose="020B0503020204020204" pitchFamily="34" charset="-122"/>
              </a:rPr>
              <a:t>（微信公众号）</a:t>
            </a:r>
            <a:endParaRPr lang="en-US" altLang="zh-CN" dirty="0">
              <a:solidFill>
                <a:srgbClr val="0E2234"/>
              </a:solidFill>
              <a:latin typeface="微软雅黑" panose="020B0503020204020204" pitchFamily="34" charset="-122"/>
              <a:ea typeface="微软雅黑" panose="020B0503020204020204" pitchFamily="34" charset="-122"/>
            </a:endParaRPr>
          </a:p>
          <a:p>
            <a:pPr>
              <a:lnSpc>
                <a:spcPct val="150000"/>
              </a:lnSpc>
            </a:pPr>
            <a:r>
              <a:rPr lang="en-US" altLang="zh-CN" dirty="0">
                <a:solidFill>
                  <a:srgbClr val="0E2234"/>
                </a:solidFill>
                <a:latin typeface="微软雅黑" panose="020B0503020204020204" pitchFamily="34" charset="-122"/>
                <a:ea typeface="微软雅黑" panose="020B0503020204020204" pitchFamily="34" charset="-122"/>
              </a:rPr>
              <a:t>                       </a:t>
            </a:r>
            <a:r>
              <a:rPr lang="en-US" altLang="zh-CN" dirty="0" err="1">
                <a:solidFill>
                  <a:srgbClr val="0E2234"/>
                </a:solidFill>
                <a:latin typeface="微软雅黑" panose="020B0503020204020204" pitchFamily="34" charset="-122"/>
                <a:ea typeface="微软雅黑" panose="020B0503020204020204" pitchFamily="34" charset="-122"/>
              </a:rPr>
              <a:t>pkusfao</a:t>
            </a:r>
            <a:r>
              <a:rPr lang="zh-CN" altLang="en-US" dirty="0">
                <a:solidFill>
                  <a:srgbClr val="0E2234"/>
                </a:solidFill>
                <a:latin typeface="微软雅黑" panose="020B0503020204020204" pitchFamily="34" charset="-122"/>
                <a:ea typeface="微软雅黑" panose="020B0503020204020204" pitchFamily="34" charset="-122"/>
              </a:rPr>
              <a:t>（北大资助微信号）</a:t>
            </a:r>
            <a:endParaRPr lang="en-US" altLang="zh-CN" dirty="0">
              <a:solidFill>
                <a:srgbClr val="0E2234"/>
              </a:solidFill>
              <a:latin typeface="微软雅黑" panose="020B0503020204020204" pitchFamily="34" charset="-122"/>
              <a:ea typeface="微软雅黑" panose="020B0503020204020204" pitchFamily="34" charset="-122"/>
            </a:endParaRPr>
          </a:p>
          <a:p>
            <a:pPr>
              <a:lnSpc>
                <a:spcPct val="150000"/>
              </a:lnSpc>
            </a:pPr>
            <a:r>
              <a:rPr lang="en-US" altLang="zh-CN" dirty="0">
                <a:solidFill>
                  <a:srgbClr val="0E2234"/>
                </a:solidFill>
                <a:latin typeface="微软雅黑" panose="020B0503020204020204" pitchFamily="34" charset="-122"/>
                <a:ea typeface="微软雅黑" panose="020B0503020204020204" pitchFamily="34" charset="-122"/>
              </a:rPr>
              <a:t>                       xszzzx@pku.edu</a:t>
            </a:r>
            <a:r>
              <a:rPr lang="en-US" altLang="zh-CN">
                <a:solidFill>
                  <a:srgbClr val="0E2234"/>
                </a:solidFill>
                <a:latin typeface="微软雅黑" panose="020B0503020204020204" pitchFamily="34" charset="-122"/>
                <a:ea typeface="微软雅黑" panose="020B0503020204020204" pitchFamily="34" charset="-122"/>
              </a:rPr>
              <a:t>.cn</a:t>
            </a:r>
            <a:endParaRPr lang="en-US" altLang="zh-CN" dirty="0">
              <a:solidFill>
                <a:srgbClr val="0E2234"/>
              </a:solidFill>
              <a:latin typeface="微软雅黑" panose="020B0503020204020204" pitchFamily="34" charset="-122"/>
              <a:ea typeface="微软雅黑" panose="020B0503020204020204" pitchFamily="34" charset="-122"/>
            </a:endParaRPr>
          </a:p>
        </p:txBody>
      </p:sp>
      <p:sp>
        <p:nvSpPr>
          <p:cNvPr id="11" name="矩形 10"/>
          <p:cNvSpPr/>
          <p:nvPr/>
        </p:nvSpPr>
        <p:spPr>
          <a:xfrm>
            <a:off x="3026528" y="1210764"/>
            <a:ext cx="6825094" cy="992435"/>
          </a:xfrm>
          <a:prstGeom prst="rect">
            <a:avLst/>
          </a:prstGeom>
        </p:spPr>
        <p:txBody>
          <a:bodyPr wrap="square" lIns="68564" tIns="34282" rIns="68564" bIns="34282">
            <a:spAutoFit/>
          </a:bodyPr>
          <a:lstStyle/>
          <a:p>
            <a:pPr algn="ctr"/>
            <a:r>
              <a:rPr lang="zh-CN" altLang="en-US" sz="6000" b="1" spc="316" dirty="0">
                <a:solidFill>
                  <a:srgbClr val="0E2234"/>
                </a:solidFill>
                <a:latin typeface="微软雅黑" panose="020B0503020204020204" pitchFamily="34" charset="-122"/>
                <a:ea typeface="微软雅黑" panose="020B0503020204020204" pitchFamily="34" charset="-122"/>
              </a:rPr>
              <a:t>感谢观看</a:t>
            </a:r>
            <a:endParaRPr lang="zh-CN" altLang="en-US" sz="6000" b="1" spc="316" dirty="0">
              <a:solidFill>
                <a:srgbClr val="0E2234"/>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500"/>
                                            <p:tgtEl>
                                              <p:spTgt spid="21"/>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14:presetBounceEnd="20000">
                                      <p:stCondLst>
                                        <p:cond delay="0"/>
                                      </p:stCondLst>
                                      <p:iterate type="lt">
                                        <p:tmPct val="10000"/>
                                      </p:iterate>
                                      <p:childTnLst>
                                        <p:set>
                                          <p:cBhvr>
                                            <p:cTn id="20" dur="1" fill="hold">
                                              <p:stCondLst>
                                                <p:cond delay="0"/>
                                              </p:stCondLst>
                                            </p:cTn>
                                            <p:tgtEl>
                                              <p:spTgt spid="11"/>
                                            </p:tgtEl>
                                            <p:attrNameLst>
                                              <p:attrName>style.visibility</p:attrName>
                                            </p:attrNameLst>
                                          </p:cBhvr>
                                          <p:to>
                                            <p:strVal val="visible"/>
                                          </p:to>
                                        </p:set>
                                        <p:anim calcmode="lin" valueType="num" p14:bounceEnd="20000">
                                          <p:cBhvr additive="base">
                                            <p:cTn id="21" dur="50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14:presetBounceEnd="21000">
                                      <p:stCondLst>
                                        <p:cond delay="0"/>
                                      </p:stCondLst>
                                      <p:iterate type="lt">
                                        <p:tmPct val="10000"/>
                                      </p:iterate>
                                      <p:childTnLst>
                                        <p:set>
                                          <p:cBhvr>
                                            <p:cTn id="26" dur="1" fill="hold">
                                              <p:stCondLst>
                                                <p:cond delay="0"/>
                                              </p:stCondLst>
                                            </p:cTn>
                                            <p:tgtEl>
                                              <p:spTgt spid="9"/>
                                            </p:tgtEl>
                                            <p:attrNameLst>
                                              <p:attrName>style.visibility</p:attrName>
                                            </p:attrNameLst>
                                          </p:cBhvr>
                                          <p:to>
                                            <p:strVal val="visible"/>
                                          </p:to>
                                        </p:set>
                                        <p:anim calcmode="lin" valueType="num" p14:bounceEnd="21000">
                                          <p:cBhvr additive="base">
                                            <p:cTn id="27" dur="800" fill="hold"/>
                                            <p:tgtEl>
                                              <p:spTgt spid="9"/>
                                            </p:tgtEl>
                                            <p:attrNameLst>
                                              <p:attrName>ppt_x</p:attrName>
                                            </p:attrNameLst>
                                          </p:cBhvr>
                                          <p:tavLst>
                                            <p:tav tm="0">
                                              <p:val>
                                                <p:strVal val="1+#ppt_w/2"/>
                                              </p:val>
                                            </p:tav>
                                            <p:tav tm="100000">
                                              <p:val>
                                                <p:strVal val="#ppt_x"/>
                                              </p:val>
                                            </p:tav>
                                          </p:tavLst>
                                        </p:anim>
                                        <p:anim calcmode="lin" valueType="num" p14:bounceEnd="21000">
                                          <p:cBhvr additive="base">
                                            <p:cTn id="28" dur="8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22" grpId="0" animBg="1"/>
          <p:bldP spid="9" grpId="0"/>
          <p:bldP spid="1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500"/>
                                            <p:tgtEl>
                                              <p:spTgt spid="21"/>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iterate type="lt">
                                        <p:tmPct val="10000"/>
                                      </p:iterate>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iterate type="lt">
                                        <p:tmPct val="10000"/>
                                      </p:iterate>
                                      <p:childTnLst>
                                        <p:set>
                                          <p:cBhvr>
                                            <p:cTn id="26" dur="1" fill="hold">
                                              <p:stCondLst>
                                                <p:cond delay="0"/>
                                              </p:stCondLst>
                                            </p:cTn>
                                            <p:tgtEl>
                                              <p:spTgt spid="9"/>
                                            </p:tgtEl>
                                            <p:attrNameLst>
                                              <p:attrName>style.visibility</p:attrName>
                                            </p:attrNameLst>
                                          </p:cBhvr>
                                          <p:to>
                                            <p:strVal val="visible"/>
                                          </p:to>
                                        </p:set>
                                        <p:anim calcmode="lin" valueType="num">
                                          <p:cBhvr additive="base">
                                            <p:cTn id="27" dur="800" fill="hold"/>
                                            <p:tgtEl>
                                              <p:spTgt spid="9"/>
                                            </p:tgtEl>
                                            <p:attrNameLst>
                                              <p:attrName>ppt_x</p:attrName>
                                            </p:attrNameLst>
                                          </p:cBhvr>
                                          <p:tavLst>
                                            <p:tav tm="0">
                                              <p:val>
                                                <p:strVal val="1+#ppt_w/2"/>
                                              </p:val>
                                            </p:tav>
                                            <p:tav tm="100000">
                                              <p:val>
                                                <p:strVal val="#ppt_x"/>
                                              </p:val>
                                            </p:tav>
                                          </p:tavLst>
                                        </p:anim>
                                        <p:anim calcmode="lin" valueType="num">
                                          <p:cBhvr additive="base">
                                            <p:cTn id="28" dur="8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22" grpId="0" animBg="1"/>
          <p:bldP spid="9" grpId="0"/>
          <p:bldP spid="11"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47" y="448"/>
            <a:ext cx="12863159" cy="7231757"/>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804066" y="1027458"/>
            <a:ext cx="9250623" cy="5499148"/>
          </a:xfrm>
          <a:prstGeom prst="rect">
            <a:avLst/>
          </a:prstGeom>
          <a:solidFill>
            <a:schemeClr val="bg1">
              <a:alpha val="94000"/>
            </a:schemeClr>
          </a:solidFill>
          <a:ln>
            <a:noFill/>
          </a:ln>
          <a:effectLst>
            <a:outerShdw blurRad="279400" sx="103000" sy="103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任意多边形: 形状 7"/>
          <p:cNvSpPr/>
          <p:nvPr/>
        </p:nvSpPr>
        <p:spPr>
          <a:xfrm>
            <a:off x="2347450" y="448"/>
            <a:ext cx="1627145" cy="3836577"/>
          </a:xfrm>
          <a:custGeom>
            <a:avLst/>
            <a:gdLst>
              <a:gd name="connsiteX0" fmla="*/ 0 w 1543050"/>
              <a:gd name="connsiteY0" fmla="*/ 0 h 2781300"/>
              <a:gd name="connsiteX1" fmla="*/ 1543050 w 1543050"/>
              <a:gd name="connsiteY1" fmla="*/ 0 h 2781300"/>
              <a:gd name="connsiteX2" fmla="*/ 1543050 w 1543050"/>
              <a:gd name="connsiteY2" fmla="*/ 2781300 h 2781300"/>
              <a:gd name="connsiteX3" fmla="*/ 771525 w 1543050"/>
              <a:gd name="connsiteY3" fmla="*/ 1981368 h 2781300"/>
              <a:gd name="connsiteX4" fmla="*/ 0 w 1543050"/>
              <a:gd name="connsiteY4" fmla="*/ 2781300 h 278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50" h="2781300">
                <a:moveTo>
                  <a:pt x="0" y="0"/>
                </a:moveTo>
                <a:lnTo>
                  <a:pt x="1543050" y="0"/>
                </a:lnTo>
                <a:lnTo>
                  <a:pt x="1543050" y="2781300"/>
                </a:lnTo>
                <a:lnTo>
                  <a:pt x="771525" y="1981368"/>
                </a:lnTo>
                <a:lnTo>
                  <a:pt x="0" y="2781300"/>
                </a:lnTo>
                <a:close/>
              </a:path>
            </a:pathLst>
          </a:custGeom>
          <a:solidFill>
            <a:srgbClr val="0E2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5210547" y="2315155"/>
            <a:ext cx="4250447" cy="481741"/>
            <a:chOff x="5735630" y="1575319"/>
            <a:chExt cx="4250972" cy="481800"/>
          </a:xfrm>
        </p:grpSpPr>
        <p:sp>
          <p:nvSpPr>
            <p:cNvPr id="9" name="文本框 8"/>
            <p:cNvSpPr txBox="1"/>
            <p:nvPr/>
          </p:nvSpPr>
          <p:spPr>
            <a:xfrm>
              <a:off x="7098730" y="1575319"/>
              <a:ext cx="2887872" cy="481799"/>
            </a:xfrm>
            <a:prstGeom prst="rect">
              <a:avLst/>
            </a:prstGeom>
            <a:noFill/>
          </p:spPr>
          <p:txBody>
            <a:bodyPr wrap="square" rtlCol="0">
              <a:spAutoFit/>
            </a:bodyPr>
            <a:lstStyle/>
            <a:p>
              <a:r>
                <a:rPr lang="zh-CN" altLang="en-US" sz="2530" dirty="0">
                  <a:solidFill>
                    <a:srgbClr val="0E2234"/>
                  </a:solidFill>
                  <a:latin typeface="微软雅黑" panose="020B0503020204020204" pitchFamily="34" charset="-122"/>
                  <a:ea typeface="微软雅黑" panose="020B0503020204020204" pitchFamily="34" charset="-122"/>
                </a:rPr>
                <a:t>系统目录</a:t>
              </a:r>
              <a:endParaRPr lang="zh-CN" altLang="en-US" sz="2530" dirty="0">
                <a:solidFill>
                  <a:srgbClr val="0E2234"/>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5735630" y="1575320"/>
              <a:ext cx="1145170" cy="481799"/>
            </a:xfrm>
            <a:prstGeom prst="rect">
              <a:avLst/>
            </a:prstGeom>
            <a:noFill/>
          </p:spPr>
          <p:txBody>
            <a:bodyPr wrap="square" rtlCol="0">
              <a:spAutoFit/>
            </a:bodyPr>
            <a:lstStyle/>
            <a:p>
              <a:r>
                <a:rPr lang="en-US" altLang="zh-CN" sz="2530" dirty="0">
                  <a:solidFill>
                    <a:srgbClr val="0E2234"/>
                  </a:solidFill>
                  <a:latin typeface="微软雅黑" panose="020B0503020204020204" pitchFamily="34" charset="-122"/>
                  <a:ea typeface="微软雅黑" panose="020B0503020204020204" pitchFamily="34" charset="-122"/>
                </a:rPr>
                <a:t>Part 1</a:t>
              </a:r>
              <a:endParaRPr lang="zh-CN" altLang="en-US" sz="2530" dirty="0">
                <a:solidFill>
                  <a:srgbClr val="0E2234"/>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flipH="1">
              <a:off x="6843687" y="1655943"/>
              <a:ext cx="174681" cy="325638"/>
            </a:xfrm>
            <a:prstGeom prst="line">
              <a:avLst/>
            </a:prstGeom>
            <a:ln w="25400">
              <a:solidFill>
                <a:srgbClr val="0E2234"/>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5210547" y="3429915"/>
            <a:ext cx="4891236" cy="481799"/>
            <a:chOff x="5735630" y="2690217"/>
            <a:chExt cx="4891840" cy="481858"/>
          </a:xfrm>
        </p:grpSpPr>
        <p:sp>
          <p:nvSpPr>
            <p:cNvPr id="12" name="文本框 11"/>
            <p:cNvSpPr txBox="1"/>
            <p:nvPr/>
          </p:nvSpPr>
          <p:spPr>
            <a:xfrm>
              <a:off x="7098730" y="2690217"/>
              <a:ext cx="3528740" cy="481858"/>
            </a:xfrm>
            <a:prstGeom prst="rect">
              <a:avLst/>
            </a:prstGeom>
            <a:noFill/>
          </p:spPr>
          <p:txBody>
            <a:bodyPr wrap="square" rtlCol="0">
              <a:spAutoFit/>
            </a:bodyPr>
            <a:lstStyle/>
            <a:p>
              <a:r>
                <a:rPr lang="zh-CN" altLang="en-US" sz="2530" dirty="0">
                  <a:solidFill>
                    <a:srgbClr val="0E2234"/>
                  </a:solidFill>
                  <a:latin typeface="微软雅黑" panose="020B0503020204020204" pitchFamily="34" charset="-122"/>
                  <a:ea typeface="微软雅黑" panose="020B0503020204020204" pitchFamily="34" charset="-122"/>
                </a:rPr>
                <a:t>申请认定、助学金流程</a:t>
              </a:r>
              <a:endParaRPr lang="zh-CN" altLang="en-US" sz="2530" dirty="0">
                <a:solidFill>
                  <a:srgbClr val="0E2234"/>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735630" y="2690217"/>
              <a:ext cx="1145170" cy="481799"/>
            </a:xfrm>
            <a:prstGeom prst="rect">
              <a:avLst/>
            </a:prstGeom>
            <a:noFill/>
          </p:spPr>
          <p:txBody>
            <a:bodyPr wrap="square" rtlCol="0">
              <a:spAutoFit/>
            </a:bodyPr>
            <a:lstStyle/>
            <a:p>
              <a:r>
                <a:rPr lang="en-US" altLang="zh-CN" sz="2530" dirty="0">
                  <a:solidFill>
                    <a:srgbClr val="0E2234"/>
                  </a:solidFill>
                  <a:latin typeface="微软雅黑" panose="020B0503020204020204" pitchFamily="34" charset="-122"/>
                  <a:ea typeface="微软雅黑" panose="020B0503020204020204" pitchFamily="34" charset="-122"/>
                </a:rPr>
                <a:t>Part 2</a:t>
              </a:r>
              <a:endParaRPr lang="zh-CN" altLang="en-US" sz="2530" dirty="0">
                <a:solidFill>
                  <a:srgbClr val="0E2234"/>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flipH="1">
              <a:off x="6843687" y="2770840"/>
              <a:ext cx="174681" cy="325638"/>
            </a:xfrm>
            <a:prstGeom prst="line">
              <a:avLst/>
            </a:prstGeom>
            <a:ln w="25400">
              <a:solidFill>
                <a:srgbClr val="0E2234"/>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5210547" y="4544674"/>
            <a:ext cx="4250447" cy="481741"/>
            <a:chOff x="5735630" y="3805114"/>
            <a:chExt cx="4250972" cy="481800"/>
          </a:xfrm>
        </p:grpSpPr>
        <p:sp>
          <p:nvSpPr>
            <p:cNvPr id="15" name="文本框 14"/>
            <p:cNvSpPr txBox="1"/>
            <p:nvPr/>
          </p:nvSpPr>
          <p:spPr>
            <a:xfrm>
              <a:off x="7098730" y="3805114"/>
              <a:ext cx="2887872" cy="481799"/>
            </a:xfrm>
            <a:prstGeom prst="rect">
              <a:avLst/>
            </a:prstGeom>
            <a:noFill/>
          </p:spPr>
          <p:txBody>
            <a:bodyPr wrap="square" rtlCol="0">
              <a:spAutoFit/>
            </a:bodyPr>
            <a:lstStyle/>
            <a:p>
              <a:r>
                <a:rPr lang="zh-CN" altLang="en-US" sz="2530" dirty="0">
                  <a:solidFill>
                    <a:srgbClr val="0E2234"/>
                  </a:solidFill>
                  <a:latin typeface="微软雅黑" panose="020B0503020204020204" pitchFamily="34" charset="-122"/>
                  <a:ea typeface="微软雅黑" panose="020B0503020204020204" pitchFamily="34" charset="-122"/>
                </a:rPr>
                <a:t>操作过程演示</a:t>
              </a:r>
              <a:endParaRPr lang="zh-CN" altLang="en-US" sz="2530" dirty="0">
                <a:solidFill>
                  <a:srgbClr val="0E2234"/>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5735630" y="3805115"/>
              <a:ext cx="1145170" cy="481799"/>
            </a:xfrm>
            <a:prstGeom prst="rect">
              <a:avLst/>
            </a:prstGeom>
            <a:noFill/>
          </p:spPr>
          <p:txBody>
            <a:bodyPr wrap="square" rtlCol="0">
              <a:spAutoFit/>
            </a:bodyPr>
            <a:lstStyle/>
            <a:p>
              <a:r>
                <a:rPr lang="en-US" altLang="zh-CN" sz="2530" dirty="0">
                  <a:solidFill>
                    <a:srgbClr val="0E2234"/>
                  </a:solidFill>
                  <a:latin typeface="微软雅黑" panose="020B0503020204020204" pitchFamily="34" charset="-122"/>
                  <a:ea typeface="微软雅黑" panose="020B0503020204020204" pitchFamily="34" charset="-122"/>
                </a:rPr>
                <a:t>Part 3</a:t>
              </a:r>
              <a:endParaRPr lang="zh-CN" altLang="en-US" sz="2530" dirty="0">
                <a:solidFill>
                  <a:srgbClr val="0E2234"/>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flipH="1">
              <a:off x="6843687" y="3885738"/>
              <a:ext cx="174681" cy="325638"/>
            </a:xfrm>
            <a:prstGeom prst="line">
              <a:avLst/>
            </a:prstGeom>
            <a:ln w="25400">
              <a:solidFill>
                <a:srgbClr val="0E2234"/>
              </a:solidFill>
            </a:ln>
          </p:spPr>
          <p:style>
            <a:lnRef idx="1">
              <a:schemeClr val="accent1"/>
            </a:lnRef>
            <a:fillRef idx="0">
              <a:schemeClr val="accent1"/>
            </a:fillRef>
            <a:effectRef idx="0">
              <a:schemeClr val="accent1"/>
            </a:effectRef>
            <a:fontRef idx="minor">
              <a:schemeClr val="tx1"/>
            </a:fontRef>
          </p:style>
        </p:cxnSp>
      </p:grpSp>
      <p:sp>
        <p:nvSpPr>
          <p:cNvPr id="23" name="文本框 22"/>
          <p:cNvSpPr txBox="1"/>
          <p:nvPr/>
        </p:nvSpPr>
        <p:spPr>
          <a:xfrm>
            <a:off x="2338354" y="1495221"/>
            <a:ext cx="1645336" cy="871221"/>
          </a:xfrm>
          <a:prstGeom prst="rect">
            <a:avLst/>
          </a:prstGeom>
          <a:noFill/>
        </p:spPr>
        <p:txBody>
          <a:bodyPr wrap="square" rtlCol="0">
            <a:spAutoFit/>
          </a:bodyPr>
          <a:lstStyle/>
          <a:p>
            <a:pPr algn="ctr"/>
            <a:r>
              <a:rPr lang="zh-CN" altLang="en-US" sz="5060" spc="316" dirty="0">
                <a:solidFill>
                  <a:schemeClr val="bg1"/>
                </a:solidFill>
                <a:latin typeface="微软雅黑" panose="020B0503020204020204" pitchFamily="34" charset="-122"/>
                <a:ea typeface="微软雅黑" panose="020B0503020204020204" pitchFamily="34" charset="-122"/>
              </a:rPr>
              <a:t>目录</a:t>
            </a:r>
            <a:endParaRPr lang="zh-CN" altLang="en-US" sz="5060" spc="316"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1148" y="5903151"/>
            <a:ext cx="4439495" cy="206624"/>
          </a:xfrm>
          <a:prstGeom prst="rect">
            <a:avLst/>
          </a:prstGeom>
          <a:solidFill>
            <a:srgbClr val="0E2234"/>
          </a:solidFill>
          <a:ln>
            <a:noFill/>
          </a:ln>
          <a:effectLst>
            <a:outerShdw blurRad="190500" sx="101000" sy="101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8427266" y="5905563"/>
            <a:ext cx="4439495" cy="206624"/>
          </a:xfrm>
          <a:prstGeom prst="rect">
            <a:avLst/>
          </a:prstGeom>
          <a:solidFill>
            <a:srgbClr val="0E2234"/>
          </a:solidFill>
          <a:ln>
            <a:noFill/>
          </a:ln>
          <a:effectLst>
            <a:outerShdw blurRad="190500" sx="101000" sy="101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right)">
                                      <p:cBhvr>
                                        <p:cTn id="30" dur="500"/>
                                        <p:tgtEl>
                                          <p:spTgt spid="26"/>
                                        </p:tgtEl>
                                      </p:cBhvr>
                                    </p:animEffect>
                                  </p:childTnLst>
                                </p:cTn>
                              </p:par>
                            </p:childTnLst>
                          </p:cTn>
                        </p:par>
                        <p:par>
                          <p:cTn id="31" fill="hold">
                            <p:stCondLst>
                              <p:cond delay="1000"/>
                            </p:stCondLst>
                            <p:childTnLst>
                              <p:par>
                                <p:cTn id="32" presetID="2" presetClass="entr" presetSubtype="8"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0-#ppt_w/2"/>
                                          </p:val>
                                        </p:tav>
                                        <p:tav tm="100000">
                                          <p:val>
                                            <p:strVal val="#ppt_x"/>
                                          </p:val>
                                        </p:tav>
                                      </p:tavLst>
                                    </p:anim>
                                    <p:anim calcmode="lin" valueType="num">
                                      <p:cBhvr additive="base">
                                        <p:cTn id="35" dur="500" fill="hold"/>
                                        <p:tgtEl>
                                          <p:spTgt spid="2"/>
                                        </p:tgtEl>
                                        <p:attrNameLst>
                                          <p:attrName>ppt_y</p:attrName>
                                        </p:attrNameLst>
                                      </p:cBhvr>
                                      <p:tavLst>
                                        <p:tav tm="0">
                                          <p:val>
                                            <p:strVal val="#ppt_y"/>
                                          </p:val>
                                        </p:tav>
                                        <p:tav tm="100000">
                                          <p:val>
                                            <p:strVal val="#ppt_y"/>
                                          </p:val>
                                        </p:tav>
                                      </p:tavLst>
                                    </p:anim>
                                  </p:childTnLst>
                                </p:cTn>
                              </p:par>
                            </p:childTnLst>
                          </p:cTn>
                        </p:par>
                        <p:par>
                          <p:cTn id="36" fill="hold">
                            <p:stCondLst>
                              <p:cond delay="1500"/>
                            </p:stCondLst>
                            <p:childTnLst>
                              <p:par>
                                <p:cTn id="37" presetID="2" presetClass="entr" presetSubtype="8"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0-#ppt_w/2"/>
                                          </p:val>
                                        </p:tav>
                                        <p:tav tm="100000">
                                          <p:val>
                                            <p:strVal val="#ppt_x"/>
                                          </p:val>
                                        </p:tav>
                                      </p:tavLst>
                                    </p:anim>
                                    <p:anim calcmode="lin" valueType="num">
                                      <p:cBhvr additive="base">
                                        <p:cTn id="40" dur="500" fill="hold"/>
                                        <p:tgtEl>
                                          <p:spTgt spid="3"/>
                                        </p:tgtEl>
                                        <p:attrNameLst>
                                          <p:attrName>ppt_y</p:attrName>
                                        </p:attrNameLst>
                                      </p:cBhvr>
                                      <p:tavLst>
                                        <p:tav tm="0">
                                          <p:val>
                                            <p:strVal val="#ppt_y"/>
                                          </p:val>
                                        </p:tav>
                                        <p:tav tm="100000">
                                          <p:val>
                                            <p:strVal val="#ppt_y"/>
                                          </p:val>
                                        </p:tav>
                                      </p:tavLst>
                                    </p:anim>
                                  </p:childTnLst>
                                </p:cTn>
                              </p:par>
                            </p:childTnLst>
                          </p:cTn>
                        </p:par>
                        <p:par>
                          <p:cTn id="41" fill="hold">
                            <p:stCondLst>
                              <p:cond delay="2000"/>
                            </p:stCondLst>
                            <p:childTnLst>
                              <p:par>
                                <p:cTn id="42" presetID="2" presetClass="entr" presetSubtype="8"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0-#ppt_w/2"/>
                                          </p:val>
                                        </p:tav>
                                        <p:tav tm="100000">
                                          <p:val>
                                            <p:strVal val="#ppt_x"/>
                                          </p:val>
                                        </p:tav>
                                      </p:tavLst>
                                    </p:anim>
                                    <p:anim calcmode="lin" valueType="num">
                                      <p:cBhvr additive="base">
                                        <p:cTn id="4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23" grpId="0"/>
      <p:bldP spid="25"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10885488" y="2257425"/>
            <a:ext cx="1973262" cy="1181100"/>
          </a:xfrm>
          <a:prstGeom prst="rect">
            <a:avLst/>
          </a:prstGeom>
        </p:spPr>
        <p:txBody>
          <a:bodyPr lIns="0" tIns="0" rIns="0" bIns="0" anchor="ctr">
            <a:spAutoFit/>
          </a:bodyPr>
          <a:lstStyle/>
          <a:p>
            <a:pPr marL="0" indent="0" algn="ctr">
              <a:lnSpc>
                <a:spcPct val="120000"/>
              </a:lnSpc>
              <a:spcBef>
                <a:spcPts val="635"/>
              </a:spcBef>
              <a:buNone/>
            </a:pPr>
            <a:r>
              <a:rPr lang="zh-CN" altLang="en-US" sz="3200">
                <a:solidFill>
                  <a:srgbClr val="FFFFFF"/>
                </a:solidFill>
                <a:latin typeface="微软雅黑" panose="020B0503020204020204" pitchFamily="34" charset="-122"/>
                <a:ea typeface="微软雅黑" panose="020B0503020204020204" pitchFamily="34" charset="-122"/>
                <a:cs typeface="Open Sans Light" panose="020B0306030504020204" pitchFamily="34" charset="0"/>
                <a:sym typeface="Arial" panose="020B0604020202020204" pitchFamily="34" charset="0"/>
              </a:rPr>
              <a:t>请替换文字内容</a:t>
            </a:r>
            <a:endParaRPr lang="id-ID" sz="3200" dirty="0">
              <a:solidFill>
                <a:srgbClr val="FFFFFF"/>
              </a:solidFill>
              <a:latin typeface="微软雅黑" panose="020B0503020204020204" pitchFamily="34" charset="-122"/>
              <a:ea typeface="微软雅黑" panose="020B0503020204020204" pitchFamily="34" charset="-122"/>
              <a:cs typeface="Open Sans Light" panose="020B0306030504020204" pitchFamily="34" charset="0"/>
              <a:sym typeface="Arial" panose="020B0604020202020204" pitchFamily="34" charset="0"/>
            </a:endParaRPr>
          </a:p>
        </p:txBody>
      </p:sp>
      <p:sp>
        <p:nvSpPr>
          <p:cNvPr id="11" name="Shape 1852"/>
          <p:cNvSpPr/>
          <p:nvPr/>
        </p:nvSpPr>
        <p:spPr>
          <a:xfrm>
            <a:off x="11397927" y="163686"/>
            <a:ext cx="947691" cy="9476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6788" tIns="26788" rIns="26788" bIns="26788" numCol="1" anchor="ctr">
            <a:noAutofit/>
          </a:bodyPr>
          <a:lstStyle/>
          <a:p>
            <a:pPr>
              <a:lnSpc>
                <a:spcPct val="120000"/>
              </a:lnSpc>
            </a:pPr>
            <a:endParaRPr sz="1845">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Shape 1853"/>
          <p:cNvSpPr/>
          <p:nvPr/>
        </p:nvSpPr>
        <p:spPr>
          <a:xfrm>
            <a:off x="11675538" y="477806"/>
            <a:ext cx="392466" cy="319449"/>
          </a:xfrm>
          <a:custGeom>
            <a:avLst/>
            <a:gdLst/>
            <a:ahLst/>
            <a:cxnLst>
              <a:cxn ang="0">
                <a:pos x="wd2" y="hd2"/>
              </a:cxn>
              <a:cxn ang="5400000">
                <a:pos x="wd2" y="hd2"/>
              </a:cxn>
              <a:cxn ang="10800000">
                <a:pos x="wd2" y="hd2"/>
              </a:cxn>
              <a:cxn ang="16200000">
                <a:pos x="wd2" y="hd2"/>
              </a:cxn>
            </a:cxnLst>
            <a:rect l="0" t="0" r="r" b="b"/>
            <a:pathLst>
              <a:path w="20480" h="21024" extrusionOk="0">
                <a:moveTo>
                  <a:pt x="18800" y="1728"/>
                </a:moveTo>
                <a:cubicBezTo>
                  <a:pt x="16810" y="-576"/>
                  <a:pt x="13583" y="-576"/>
                  <a:pt x="11591" y="1728"/>
                </a:cubicBezTo>
                <a:lnTo>
                  <a:pt x="10239" y="3293"/>
                </a:lnTo>
                <a:lnTo>
                  <a:pt x="8887" y="1728"/>
                </a:lnTo>
                <a:cubicBezTo>
                  <a:pt x="6897" y="-576"/>
                  <a:pt x="3670" y="-576"/>
                  <a:pt x="1680" y="1728"/>
                </a:cubicBezTo>
                <a:cubicBezTo>
                  <a:pt x="-560" y="4320"/>
                  <a:pt x="-560" y="8522"/>
                  <a:pt x="1680" y="11115"/>
                </a:cubicBezTo>
                <a:lnTo>
                  <a:pt x="10239" y="21024"/>
                </a:lnTo>
                <a:lnTo>
                  <a:pt x="18800" y="11115"/>
                </a:lnTo>
                <a:cubicBezTo>
                  <a:pt x="21040" y="8522"/>
                  <a:pt x="21040" y="4320"/>
                  <a:pt x="18800" y="1728"/>
                </a:cubicBezTo>
                <a:close/>
              </a:path>
            </a:pathLst>
          </a:custGeom>
          <a:solidFill>
            <a:srgbClr val="FFFFFF"/>
          </a:solidFill>
          <a:ln w="12700" cap="flat">
            <a:noFill/>
            <a:miter lim="400000"/>
          </a:ln>
          <a:effectLst/>
        </p:spPr>
        <p:txBody>
          <a:bodyPr wrap="square" lIns="0" tIns="0" rIns="0" bIns="0" numCol="1" anchor="ctr">
            <a:noAutofit/>
          </a:bodyPr>
          <a:lstStyle/>
          <a:p>
            <a:pPr>
              <a:lnSpc>
                <a:spcPct val="120000"/>
              </a:lnSpc>
            </a:pPr>
            <a:endParaRPr sz="1845">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6" name="Shape 1867"/>
          <p:cNvSpPr/>
          <p:nvPr/>
        </p:nvSpPr>
        <p:spPr>
          <a:xfrm>
            <a:off x="9918245" y="2091274"/>
            <a:ext cx="335443" cy="351048"/>
          </a:xfrm>
          <a:custGeom>
            <a:avLst/>
            <a:gdLst/>
            <a:ahLst/>
            <a:cxnLst>
              <a:cxn ang="0">
                <a:pos x="wd2" y="hd2"/>
              </a:cxn>
              <a:cxn ang="5400000">
                <a:pos x="wd2" y="hd2"/>
              </a:cxn>
              <a:cxn ang="10800000">
                <a:pos x="wd2" y="hd2"/>
              </a:cxn>
              <a:cxn ang="16200000">
                <a:pos x="wd2" y="hd2"/>
              </a:cxn>
            </a:cxnLst>
            <a:rect l="0" t="0" r="r" b="b"/>
            <a:pathLst>
              <a:path w="20781" h="20933" extrusionOk="0">
                <a:moveTo>
                  <a:pt x="18450" y="13962"/>
                </a:moveTo>
                <a:cubicBezTo>
                  <a:pt x="18104" y="14098"/>
                  <a:pt x="15778" y="12331"/>
                  <a:pt x="14291" y="9001"/>
                </a:cubicBezTo>
                <a:cubicBezTo>
                  <a:pt x="12804" y="5669"/>
                  <a:pt x="12992" y="2625"/>
                  <a:pt x="13337" y="2491"/>
                </a:cubicBezTo>
                <a:cubicBezTo>
                  <a:pt x="13683" y="2355"/>
                  <a:pt x="15952" y="4486"/>
                  <a:pt x="17438" y="7816"/>
                </a:cubicBezTo>
                <a:cubicBezTo>
                  <a:pt x="18925" y="11146"/>
                  <a:pt x="18797" y="13826"/>
                  <a:pt x="18450" y="13962"/>
                </a:cubicBezTo>
                <a:close/>
                <a:moveTo>
                  <a:pt x="19117" y="7012"/>
                </a:moveTo>
                <a:cubicBezTo>
                  <a:pt x="17204" y="2727"/>
                  <a:pt x="14125" y="-537"/>
                  <a:pt x="12567" y="74"/>
                </a:cubicBezTo>
                <a:cubicBezTo>
                  <a:pt x="9922" y="1108"/>
                  <a:pt x="14143" y="6078"/>
                  <a:pt x="1154" y="11160"/>
                </a:cubicBezTo>
                <a:cubicBezTo>
                  <a:pt x="32" y="11600"/>
                  <a:pt x="-253" y="13356"/>
                  <a:pt x="217" y="14406"/>
                </a:cubicBezTo>
                <a:cubicBezTo>
                  <a:pt x="685" y="15456"/>
                  <a:pt x="2220" y="16502"/>
                  <a:pt x="3342" y="16062"/>
                </a:cubicBezTo>
                <a:cubicBezTo>
                  <a:pt x="3537" y="15987"/>
                  <a:pt x="4250" y="15766"/>
                  <a:pt x="4250" y="15766"/>
                </a:cubicBezTo>
                <a:cubicBezTo>
                  <a:pt x="5051" y="16802"/>
                  <a:pt x="5889" y="16187"/>
                  <a:pt x="6186" y="16845"/>
                </a:cubicBezTo>
                <a:cubicBezTo>
                  <a:pt x="6544" y="17635"/>
                  <a:pt x="7322" y="19353"/>
                  <a:pt x="7586" y="19939"/>
                </a:cubicBezTo>
                <a:cubicBezTo>
                  <a:pt x="7850" y="20522"/>
                  <a:pt x="8450" y="21063"/>
                  <a:pt x="8885" y="20905"/>
                </a:cubicBezTo>
                <a:cubicBezTo>
                  <a:pt x="9318" y="20745"/>
                  <a:pt x="10797" y="20203"/>
                  <a:pt x="11362" y="19997"/>
                </a:cubicBezTo>
                <a:cubicBezTo>
                  <a:pt x="11927" y="19790"/>
                  <a:pt x="12062" y="19306"/>
                  <a:pt x="11889" y="18922"/>
                </a:cubicBezTo>
                <a:cubicBezTo>
                  <a:pt x="11703" y="18510"/>
                  <a:pt x="10939" y="18390"/>
                  <a:pt x="10721" y="17908"/>
                </a:cubicBezTo>
                <a:cubicBezTo>
                  <a:pt x="10503" y="17428"/>
                  <a:pt x="9791" y="15886"/>
                  <a:pt x="9586" y="15400"/>
                </a:cubicBezTo>
                <a:cubicBezTo>
                  <a:pt x="9308" y="14739"/>
                  <a:pt x="9899" y="14201"/>
                  <a:pt x="10759" y="14116"/>
                </a:cubicBezTo>
                <a:cubicBezTo>
                  <a:pt x="16671" y="13522"/>
                  <a:pt x="17775" y="17037"/>
                  <a:pt x="19789" y="16249"/>
                </a:cubicBezTo>
                <a:cubicBezTo>
                  <a:pt x="21347" y="15640"/>
                  <a:pt x="21030" y="11296"/>
                  <a:pt x="19117" y="7012"/>
                </a:cubicBezTo>
                <a:close/>
              </a:path>
            </a:pathLst>
          </a:custGeom>
          <a:solidFill>
            <a:srgbClr val="FFFFFF"/>
          </a:solidFill>
          <a:ln w="12700" cap="flat">
            <a:noFill/>
            <a:miter lim="400000"/>
          </a:ln>
          <a:effectLst/>
        </p:spPr>
        <p:txBody>
          <a:bodyPr wrap="square" lIns="0" tIns="0" rIns="0" bIns="0" numCol="1" anchor="ctr">
            <a:noAutofit/>
          </a:bodyPr>
          <a:lstStyle/>
          <a:p>
            <a:pPr>
              <a:lnSpc>
                <a:spcPct val="120000"/>
              </a:lnSpc>
            </a:pPr>
            <a:endParaRPr sz="1845">
              <a:solidFill>
                <a:srgbClr val="5358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2" name="标题 4"/>
          <p:cNvSpPr txBox="1"/>
          <p:nvPr/>
        </p:nvSpPr>
        <p:spPr>
          <a:xfrm>
            <a:off x="886763" y="139598"/>
            <a:ext cx="2950324"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Part 1/ </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系统目录</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9" name="文本框 28"/>
          <p:cNvSpPr txBox="1"/>
          <p:nvPr/>
        </p:nvSpPr>
        <p:spPr>
          <a:xfrm>
            <a:off x="155146" y="783610"/>
            <a:ext cx="7462361" cy="1135054"/>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zh-CN" altLang="en-US" sz="2400" dirty="0">
                <a:solidFill>
                  <a:srgbClr val="0E2234"/>
                </a:solidFill>
                <a:latin typeface="微软雅黑" panose="020B0503020204020204" pitchFamily="34" charset="-122"/>
                <a:ea typeface="微软雅黑" panose="020B0503020204020204" pitchFamily="34" charset="-122"/>
              </a:rPr>
              <a:t>系统路径：校内门户登录</a:t>
            </a:r>
            <a:r>
              <a:rPr lang="en-US" altLang="zh-CN" sz="2400" dirty="0">
                <a:solidFill>
                  <a:srgbClr val="0E2234"/>
                </a:solidFill>
                <a:latin typeface="微软雅黑" panose="020B0503020204020204" pitchFamily="34" charset="-122"/>
                <a:ea typeface="微软雅黑" panose="020B0503020204020204" pitchFamily="34" charset="-122"/>
              </a:rPr>
              <a:t>——</a:t>
            </a:r>
            <a:r>
              <a:rPr lang="zh-CN" altLang="en-US" sz="2400" dirty="0">
                <a:solidFill>
                  <a:srgbClr val="0E2234"/>
                </a:solidFill>
                <a:latin typeface="微软雅黑" panose="020B0503020204020204" pitchFamily="34" charset="-122"/>
                <a:ea typeface="微软雅黑" panose="020B0503020204020204" pitchFamily="34" charset="-122"/>
              </a:rPr>
              <a:t>信息服务</a:t>
            </a:r>
            <a:r>
              <a:rPr lang="en-US" altLang="zh-CN" sz="2400" dirty="0">
                <a:solidFill>
                  <a:srgbClr val="0E2234"/>
                </a:solidFill>
                <a:latin typeface="微软雅黑" panose="020B0503020204020204" pitchFamily="34" charset="-122"/>
                <a:ea typeface="微软雅黑" panose="020B0503020204020204" pitchFamily="34" charset="-122"/>
              </a:rPr>
              <a:t>——</a:t>
            </a:r>
            <a:r>
              <a:rPr lang="zh-CN" altLang="en-US" sz="2400" dirty="0">
                <a:solidFill>
                  <a:srgbClr val="0E2234"/>
                </a:solidFill>
                <a:latin typeface="微软雅黑" panose="020B0503020204020204" pitchFamily="34" charset="-122"/>
                <a:ea typeface="微软雅黑" panose="020B0503020204020204" pitchFamily="34" charset="-122"/>
              </a:rPr>
              <a:t>公共服务</a:t>
            </a:r>
            <a:r>
              <a:rPr lang="en-US" altLang="zh-CN" sz="2400" dirty="0">
                <a:solidFill>
                  <a:srgbClr val="0E2234"/>
                </a:solidFill>
                <a:latin typeface="微软雅黑" panose="020B0503020204020204" pitchFamily="34" charset="-122"/>
                <a:ea typeface="微软雅黑" panose="020B0503020204020204" pitchFamily="34" charset="-122"/>
              </a:rPr>
              <a:t>——</a:t>
            </a:r>
            <a:r>
              <a:rPr lang="zh-CN" altLang="en-US" sz="2400" dirty="0">
                <a:solidFill>
                  <a:srgbClr val="0E2234"/>
                </a:solidFill>
                <a:latin typeface="微软雅黑" panose="020B0503020204020204" pitchFamily="34" charset="-122"/>
                <a:ea typeface="微软雅黑" panose="020B0503020204020204" pitchFamily="34" charset="-122"/>
              </a:rPr>
              <a:t>学工部业务</a:t>
            </a:r>
            <a:r>
              <a:rPr lang="en-US" altLang="zh-CN" sz="2400" dirty="0">
                <a:solidFill>
                  <a:srgbClr val="0E2234"/>
                </a:solidFill>
                <a:latin typeface="微软雅黑" panose="020B0503020204020204" pitchFamily="34" charset="-122"/>
                <a:ea typeface="微软雅黑" panose="020B0503020204020204" pitchFamily="34" charset="-122"/>
              </a:rPr>
              <a:t>——</a:t>
            </a:r>
            <a:r>
              <a:rPr lang="zh-CN" altLang="en-US" sz="2400" dirty="0">
                <a:solidFill>
                  <a:srgbClr val="0E2234"/>
                </a:solidFill>
                <a:latin typeface="微软雅黑" panose="020B0503020204020204" pitchFamily="34" charset="-122"/>
                <a:ea typeface="微软雅黑" panose="020B0503020204020204" pitchFamily="34" charset="-122"/>
              </a:rPr>
              <a:t>学生资助</a:t>
            </a:r>
            <a:endParaRPr lang="zh-CN" altLang="en-US" sz="2400" dirty="0">
              <a:solidFill>
                <a:srgbClr val="0E2234"/>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a:stretch>
            <a:fillRect/>
          </a:stretch>
        </p:blipFill>
        <p:spPr>
          <a:xfrm>
            <a:off x="123843" y="1933575"/>
            <a:ext cx="6286500" cy="3009900"/>
          </a:xfrm>
          <a:prstGeom prst="rect">
            <a:avLst/>
          </a:prstGeom>
        </p:spPr>
      </p:pic>
      <p:pic>
        <p:nvPicPr>
          <p:cNvPr id="10" name="图片 9"/>
          <p:cNvPicPr>
            <a:picLocks noChangeAspect="1"/>
          </p:cNvPicPr>
          <p:nvPr/>
        </p:nvPicPr>
        <p:blipFill>
          <a:blip r:embed="rId2"/>
          <a:stretch>
            <a:fillRect/>
          </a:stretch>
        </p:blipFill>
        <p:spPr>
          <a:xfrm>
            <a:off x="123843" y="4989828"/>
            <a:ext cx="6210300" cy="1752600"/>
          </a:xfrm>
          <a:prstGeom prst="rect">
            <a:avLst/>
          </a:prstGeom>
        </p:spPr>
      </p:pic>
      <p:pic>
        <p:nvPicPr>
          <p:cNvPr id="13" name="图片 12"/>
          <p:cNvPicPr>
            <a:picLocks noChangeAspect="1"/>
          </p:cNvPicPr>
          <p:nvPr/>
        </p:nvPicPr>
        <p:blipFill>
          <a:blip r:embed="rId3"/>
          <a:stretch>
            <a:fillRect/>
          </a:stretch>
        </p:blipFill>
        <p:spPr>
          <a:xfrm>
            <a:off x="6468637" y="1837822"/>
            <a:ext cx="7046570" cy="49250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animBg="1"/>
      <p:bldP spid="12"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3333271" y="988133"/>
            <a:ext cx="2160000" cy="90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501383" y="988133"/>
            <a:ext cx="2160000" cy="90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9958007" y="988133"/>
            <a:ext cx="2160000" cy="90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nvSpPr>
        <p:spPr>
          <a:xfrm>
            <a:off x="380663" y="988133"/>
            <a:ext cx="2160000" cy="90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右箭头 77"/>
          <p:cNvSpPr/>
          <p:nvPr/>
        </p:nvSpPr>
        <p:spPr>
          <a:xfrm>
            <a:off x="0" y="2160240"/>
            <a:ext cx="12858750" cy="4624437"/>
          </a:xfrm>
          <a:prstGeom prst="rightArrow">
            <a:avLst>
              <a:gd name="adj1" fmla="val 50000"/>
              <a:gd name="adj2" fmla="val 23306"/>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p:cNvCxnSpPr/>
          <p:nvPr/>
        </p:nvCxnSpPr>
        <p:spPr>
          <a:xfrm>
            <a:off x="190841" y="2841769"/>
            <a:ext cx="11593288" cy="0"/>
          </a:xfrm>
          <a:prstGeom prst="line">
            <a:avLst/>
          </a:prstGeom>
          <a:ln w="76200" cmpd="sng">
            <a:solidFill>
              <a:srgbClr val="8F1A12"/>
            </a:solidFill>
            <a:prstDash val="solid"/>
          </a:ln>
        </p:spPr>
        <p:style>
          <a:lnRef idx="1">
            <a:schemeClr val="accent1"/>
          </a:lnRef>
          <a:fillRef idx="0">
            <a:schemeClr val="accent1"/>
          </a:fillRef>
          <a:effectRef idx="0">
            <a:schemeClr val="accent1"/>
          </a:effectRef>
          <a:fontRef idx="minor">
            <a:schemeClr val="tx1"/>
          </a:fontRef>
        </p:style>
      </p:cxnSp>
      <p:sp>
        <p:nvSpPr>
          <p:cNvPr id="45" name="标题 4"/>
          <p:cNvSpPr txBox="1"/>
          <p:nvPr/>
        </p:nvSpPr>
        <p:spPr>
          <a:xfrm>
            <a:off x="886763" y="139598"/>
            <a:ext cx="3755767"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Part 2/ </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申请认定、助学金流程</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5" name="Text Placeholder 11"/>
          <p:cNvSpPr txBox="1"/>
          <p:nvPr/>
        </p:nvSpPr>
        <p:spPr>
          <a:xfrm>
            <a:off x="-195361" y="4313344"/>
            <a:ext cx="3253665" cy="10854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zh-CN" altLang="en-US" sz="1600" dirty="0">
                <a:solidFill>
                  <a:schemeClr val="accent2"/>
                </a:solidFill>
                <a:latin typeface="微软雅黑" panose="020B0503020204020204" pitchFamily="34" charset="-122"/>
                <a:ea typeface="微软雅黑" panose="020B0503020204020204" pitchFamily="34" charset="-122"/>
              </a:rPr>
              <a:t>线上申报家庭经济情况</a:t>
            </a:r>
            <a:endParaRPr lang="en-US" altLang="zh-CN" sz="1600" dirty="0">
              <a:solidFill>
                <a:schemeClr val="accent2"/>
              </a:solidFill>
              <a:latin typeface="微软雅黑" panose="020B0503020204020204" pitchFamily="34" charset="-122"/>
              <a:ea typeface="微软雅黑" panose="020B0503020204020204" pitchFamily="34" charset="-122"/>
            </a:endParaRPr>
          </a:p>
          <a:p>
            <a:pPr algn="ctr">
              <a:buNone/>
            </a:pPr>
            <a:r>
              <a:rPr lang="zh-CN" altLang="en-US" sz="1600" b="1" dirty="0">
                <a:solidFill>
                  <a:srgbClr val="FF0000"/>
                </a:solidFill>
                <a:latin typeface="微软雅黑" panose="020B0503020204020204" pitchFamily="34" charset="-122"/>
                <a:ea typeface="微软雅黑" panose="020B0503020204020204" pitchFamily="34" charset="-122"/>
              </a:rPr>
              <a:t>双面打印</a:t>
            </a:r>
            <a:r>
              <a:rPr lang="en-US" altLang="zh-CN" sz="1600" dirty="0">
                <a:solidFill>
                  <a:schemeClr val="accent2"/>
                </a:solidFill>
                <a:latin typeface="微软雅黑" panose="020B0503020204020204" pitchFamily="34" charset="-122"/>
                <a:ea typeface="微软雅黑" panose="020B0503020204020204" pitchFamily="34" charset="-122"/>
              </a:rPr>
              <a:t>《</a:t>
            </a:r>
            <a:r>
              <a:rPr lang="zh-CN" altLang="en-US" sz="1600" dirty="0">
                <a:solidFill>
                  <a:schemeClr val="accent2"/>
                </a:solidFill>
                <a:latin typeface="微软雅黑" panose="020B0503020204020204" pitchFamily="34" charset="-122"/>
                <a:ea typeface="微软雅黑" panose="020B0503020204020204" pitchFamily="34" charset="-122"/>
              </a:rPr>
              <a:t>调查表</a:t>
            </a:r>
            <a:r>
              <a:rPr lang="en-US" altLang="zh-CN" sz="1600" dirty="0">
                <a:solidFill>
                  <a:schemeClr val="accent2"/>
                </a:solidFill>
                <a:latin typeface="微软雅黑" panose="020B0503020204020204" pitchFamily="34" charset="-122"/>
                <a:ea typeface="微软雅黑" panose="020B0503020204020204" pitchFamily="34" charset="-122"/>
              </a:rPr>
              <a:t>》</a:t>
            </a:r>
            <a:endParaRPr lang="en-US" altLang="zh-CN" sz="1600" dirty="0">
              <a:solidFill>
                <a:schemeClr val="accent2"/>
              </a:solidFill>
              <a:latin typeface="微软雅黑" panose="020B0503020204020204" pitchFamily="34" charset="-122"/>
              <a:ea typeface="微软雅黑" panose="020B0503020204020204" pitchFamily="34" charset="-122"/>
            </a:endParaRPr>
          </a:p>
          <a:p>
            <a:pPr algn="ctr">
              <a:buNone/>
            </a:pPr>
            <a:r>
              <a:rPr lang="en-US" altLang="zh-CN" sz="1600" dirty="0">
                <a:solidFill>
                  <a:schemeClr val="accent2"/>
                </a:solidFill>
                <a:latin typeface="微软雅黑" panose="020B0503020204020204" pitchFamily="34" charset="-122"/>
                <a:ea typeface="微软雅黑" panose="020B0503020204020204" pitchFamily="34" charset="-122"/>
              </a:rPr>
              <a:t>《</a:t>
            </a:r>
            <a:r>
              <a:rPr lang="zh-CN" altLang="en-US" sz="1600" dirty="0">
                <a:solidFill>
                  <a:schemeClr val="accent2"/>
                </a:solidFill>
                <a:latin typeface="微软雅黑" panose="020B0503020204020204" pitchFamily="34" charset="-122"/>
                <a:ea typeface="微软雅黑" panose="020B0503020204020204" pitchFamily="34" charset="-122"/>
              </a:rPr>
              <a:t>调查表</a:t>
            </a:r>
            <a:r>
              <a:rPr lang="en-US" altLang="zh-CN" sz="1600" dirty="0">
                <a:solidFill>
                  <a:schemeClr val="accent2"/>
                </a:solidFill>
                <a:latin typeface="微软雅黑" panose="020B0503020204020204" pitchFamily="34" charset="-122"/>
                <a:ea typeface="微软雅黑" panose="020B0503020204020204" pitchFamily="34" charset="-122"/>
              </a:rPr>
              <a:t>》</a:t>
            </a:r>
            <a:r>
              <a:rPr lang="zh-CN" altLang="en-US" sz="1600" dirty="0">
                <a:solidFill>
                  <a:schemeClr val="accent2"/>
                </a:solidFill>
                <a:latin typeface="微软雅黑" panose="020B0503020204020204" pitchFamily="34" charset="-122"/>
                <a:ea typeface="微软雅黑" panose="020B0503020204020204" pitchFamily="34" charset="-122"/>
              </a:rPr>
              <a:t>等材料交到院系</a:t>
            </a:r>
            <a:endParaRPr lang="en-US" altLang="zh-CN" sz="1600" dirty="0">
              <a:solidFill>
                <a:schemeClr val="accent2"/>
              </a:solidFill>
              <a:latin typeface="微软雅黑" panose="020B0503020204020204" pitchFamily="34" charset="-122"/>
              <a:ea typeface="微软雅黑" panose="020B0503020204020204" pitchFamily="34" charset="-122"/>
            </a:endParaRPr>
          </a:p>
        </p:txBody>
      </p:sp>
      <p:sp>
        <p:nvSpPr>
          <p:cNvPr id="17" name="Text Placeholder 11"/>
          <p:cNvSpPr txBox="1"/>
          <p:nvPr/>
        </p:nvSpPr>
        <p:spPr>
          <a:xfrm>
            <a:off x="3719233" y="4645626"/>
            <a:ext cx="1531079" cy="396870"/>
          </a:xfrm>
          <a:prstGeom prst="rect">
            <a:avLst/>
          </a:prstGeom>
        </p:spPr>
        <p:txBody>
          <a:bodyPr vert="horz" lIns="96411" tIns="48206" rIns="96411" bIns="48206"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bg1">
                    <a:lumMod val="50000"/>
                  </a:schemeClr>
                </a:solidFill>
                <a:latin typeface="Lato Light" panose="020F0302020204030203"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dirty="0">
                <a:solidFill>
                  <a:schemeClr val="accent2"/>
                </a:solidFill>
                <a:latin typeface="微软雅黑" panose="020B0503020204020204" pitchFamily="34" charset="-122"/>
                <a:ea typeface="微软雅黑" panose="020B0503020204020204" pitchFamily="34" charset="-122"/>
              </a:rPr>
              <a:t>查看认定结果</a:t>
            </a:r>
            <a:endParaRPr lang="en-US" altLang="zh-CN" sz="1600" dirty="0">
              <a:solidFill>
                <a:schemeClr val="accent2"/>
              </a:solidFill>
              <a:latin typeface="微软雅黑" panose="020B0503020204020204" pitchFamily="34" charset="-122"/>
              <a:ea typeface="微软雅黑" panose="020B0503020204020204" pitchFamily="34" charset="-122"/>
            </a:endParaRPr>
          </a:p>
          <a:p>
            <a:pPr algn="ctr"/>
            <a:endParaRPr lang="zh-CN" altLang="en-US" sz="1600" dirty="0">
              <a:solidFill>
                <a:schemeClr val="accent2"/>
              </a:solidFill>
              <a:latin typeface="微软雅黑" panose="020B0503020204020204" pitchFamily="34" charset="-122"/>
              <a:ea typeface="微软雅黑" panose="020B0503020204020204" pitchFamily="34" charset="-122"/>
            </a:endParaRPr>
          </a:p>
        </p:txBody>
      </p:sp>
      <p:sp>
        <p:nvSpPr>
          <p:cNvPr id="19" name="Text Placeholder 11"/>
          <p:cNvSpPr txBox="1"/>
          <p:nvPr/>
        </p:nvSpPr>
        <p:spPr>
          <a:xfrm>
            <a:off x="6441217" y="4085318"/>
            <a:ext cx="2890958" cy="1026583"/>
          </a:xfrm>
          <a:prstGeom prst="rect">
            <a:avLst/>
          </a:prstGeom>
        </p:spPr>
        <p:txBody>
          <a:bodyPr vert="horz" lIns="96411" tIns="48206" rIns="96411" bIns="48206"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bg1">
                    <a:lumMod val="50000"/>
                  </a:schemeClr>
                </a:solidFill>
                <a:latin typeface="Lato Light" panose="020F0302020204030203"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dirty="0">
                <a:solidFill>
                  <a:schemeClr val="accent2"/>
                </a:solidFill>
                <a:latin typeface="微软雅黑" panose="020B0503020204020204" pitchFamily="34" charset="-122"/>
                <a:ea typeface="微软雅黑" panose="020B0503020204020204" pitchFamily="34" charset="-122"/>
              </a:rPr>
              <a:t>查看获助学金项目</a:t>
            </a:r>
            <a:endParaRPr lang="en-US" altLang="zh-CN" sz="1600" dirty="0">
              <a:solidFill>
                <a:schemeClr val="accent2"/>
              </a:solidFill>
              <a:latin typeface="微软雅黑" panose="020B0503020204020204" pitchFamily="34" charset="-122"/>
              <a:ea typeface="微软雅黑" panose="020B0503020204020204" pitchFamily="34" charset="-122"/>
            </a:endParaRPr>
          </a:p>
          <a:p>
            <a:pPr algn="ctr"/>
            <a:r>
              <a:rPr lang="zh-CN" altLang="en-US" sz="1600" dirty="0">
                <a:solidFill>
                  <a:schemeClr val="accent2"/>
                </a:solidFill>
                <a:latin typeface="微软雅黑" panose="020B0503020204020204" pitchFamily="34" charset="-122"/>
                <a:ea typeface="微软雅黑" panose="020B0503020204020204" pitchFamily="34" charset="-122"/>
              </a:rPr>
              <a:t>在线填写</a:t>
            </a:r>
            <a:r>
              <a:rPr lang="en-US" altLang="zh-CN" sz="1600" dirty="0">
                <a:solidFill>
                  <a:schemeClr val="accent2"/>
                </a:solidFill>
                <a:latin typeface="微软雅黑" panose="020B0503020204020204" pitchFamily="34" charset="-122"/>
                <a:ea typeface="微软雅黑" panose="020B0503020204020204" pitchFamily="34" charset="-122"/>
              </a:rPr>
              <a:t>《XX</a:t>
            </a:r>
            <a:r>
              <a:rPr lang="zh-CN" altLang="en-US" sz="1600" dirty="0">
                <a:solidFill>
                  <a:schemeClr val="accent2"/>
                </a:solidFill>
                <a:latin typeface="微软雅黑" panose="020B0503020204020204" pitchFamily="34" charset="-122"/>
                <a:ea typeface="微软雅黑" panose="020B0503020204020204" pitchFamily="34" charset="-122"/>
              </a:rPr>
              <a:t>助学金申请表</a:t>
            </a:r>
            <a:r>
              <a:rPr lang="en-US" altLang="zh-CN" sz="1600" dirty="0">
                <a:solidFill>
                  <a:schemeClr val="accent2"/>
                </a:solidFill>
                <a:latin typeface="微软雅黑" panose="020B0503020204020204" pitchFamily="34" charset="-122"/>
                <a:ea typeface="微软雅黑" panose="020B0503020204020204" pitchFamily="34" charset="-122"/>
              </a:rPr>
              <a:t>》</a:t>
            </a:r>
            <a:endParaRPr lang="en-US" altLang="zh-CN" sz="1600" dirty="0">
              <a:solidFill>
                <a:schemeClr val="accent2"/>
              </a:solidFill>
              <a:latin typeface="微软雅黑" panose="020B0503020204020204" pitchFamily="34" charset="-122"/>
              <a:ea typeface="微软雅黑" panose="020B0503020204020204" pitchFamily="34" charset="-122"/>
            </a:endParaRPr>
          </a:p>
          <a:p>
            <a:pPr algn="ctr"/>
            <a:r>
              <a:rPr lang="zh-CN" altLang="en-US" sz="1600" dirty="0">
                <a:solidFill>
                  <a:schemeClr val="accent2"/>
                </a:solidFill>
                <a:latin typeface="微软雅黑" panose="020B0503020204020204" pitchFamily="34" charset="-122"/>
                <a:ea typeface="微软雅黑" panose="020B0503020204020204" pitchFamily="34" charset="-122"/>
              </a:rPr>
              <a:t>在线填写</a:t>
            </a:r>
            <a:r>
              <a:rPr lang="en-US" altLang="zh-CN" sz="1600" dirty="0">
                <a:solidFill>
                  <a:schemeClr val="accent2"/>
                </a:solidFill>
                <a:latin typeface="微软雅黑" panose="020B0503020204020204" pitchFamily="34" charset="-122"/>
                <a:ea typeface="微软雅黑" panose="020B0503020204020204" pitchFamily="34" charset="-122"/>
              </a:rPr>
              <a:t>《XX</a:t>
            </a:r>
            <a:r>
              <a:rPr lang="zh-CN" altLang="en-US" sz="1600" dirty="0">
                <a:solidFill>
                  <a:schemeClr val="accent2"/>
                </a:solidFill>
                <a:latin typeface="微软雅黑" panose="020B0503020204020204" pitchFamily="34" charset="-122"/>
                <a:ea typeface="微软雅黑" panose="020B0503020204020204" pitchFamily="34" charset="-122"/>
              </a:rPr>
              <a:t>助学金感谢信</a:t>
            </a:r>
            <a:r>
              <a:rPr lang="en-US" altLang="zh-CN" sz="1600" dirty="0">
                <a:solidFill>
                  <a:schemeClr val="accent2"/>
                </a:solidFill>
                <a:latin typeface="微软雅黑" panose="020B0503020204020204" pitchFamily="34" charset="-122"/>
                <a:ea typeface="微软雅黑" panose="020B0503020204020204" pitchFamily="34" charset="-122"/>
              </a:rPr>
              <a:t>》</a:t>
            </a:r>
            <a:endParaRPr lang="en-US" altLang="zh-CN" sz="1600" dirty="0">
              <a:solidFill>
                <a:schemeClr val="accent2"/>
              </a:solidFill>
              <a:latin typeface="微软雅黑" panose="020B0503020204020204" pitchFamily="34" charset="-122"/>
              <a:ea typeface="微软雅黑" panose="020B0503020204020204" pitchFamily="34" charset="-122"/>
            </a:endParaRPr>
          </a:p>
          <a:p>
            <a:pPr algn="ctr"/>
            <a:r>
              <a:rPr lang="zh-CN" altLang="en-US" sz="1600" dirty="0">
                <a:solidFill>
                  <a:schemeClr val="accent2"/>
                </a:solidFill>
                <a:latin typeface="微软雅黑" panose="020B0503020204020204" pitchFamily="34" charset="-122"/>
                <a:ea typeface="微软雅黑" panose="020B0503020204020204" pitchFamily="34" charset="-122"/>
              </a:rPr>
              <a:t>上述材料交到院系</a:t>
            </a:r>
            <a:endParaRPr lang="zh-CN" altLang="en-US" sz="1600" dirty="0">
              <a:solidFill>
                <a:schemeClr val="accent2"/>
              </a:solidFill>
              <a:latin typeface="微软雅黑" panose="020B0503020204020204" pitchFamily="34" charset="-122"/>
              <a:ea typeface="微软雅黑" panose="020B0503020204020204" pitchFamily="34" charset="-122"/>
            </a:endParaRPr>
          </a:p>
        </p:txBody>
      </p:sp>
      <p:sp>
        <p:nvSpPr>
          <p:cNvPr id="21" name="Text Placeholder 11"/>
          <p:cNvSpPr txBox="1"/>
          <p:nvPr/>
        </p:nvSpPr>
        <p:spPr>
          <a:xfrm>
            <a:off x="10173790" y="4441777"/>
            <a:ext cx="1682317" cy="795535"/>
          </a:xfrm>
          <a:prstGeom prst="rect">
            <a:avLst/>
          </a:prstGeom>
        </p:spPr>
        <p:txBody>
          <a:bodyPr vert="horz" lIns="96411" tIns="48206" rIns="96411" bIns="48206"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bg1">
                    <a:lumMod val="50000"/>
                  </a:schemeClr>
                </a:solidFill>
                <a:latin typeface="Lato Light" panose="020F0302020204030203"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dirty="0">
                <a:solidFill>
                  <a:schemeClr val="accent2"/>
                </a:solidFill>
                <a:latin typeface="微软雅黑" panose="020B0503020204020204" pitchFamily="34" charset="-122"/>
                <a:ea typeface="微软雅黑" panose="020B0503020204020204" pitchFamily="34" charset="-122"/>
              </a:rPr>
              <a:t>系统、银行卡等</a:t>
            </a:r>
            <a:endParaRPr lang="en-US" altLang="zh-CN" sz="1600" dirty="0">
              <a:solidFill>
                <a:schemeClr val="accent2"/>
              </a:solidFill>
              <a:latin typeface="微软雅黑" panose="020B0503020204020204" pitchFamily="34" charset="-122"/>
              <a:ea typeface="微软雅黑" panose="020B0503020204020204" pitchFamily="34" charset="-122"/>
            </a:endParaRPr>
          </a:p>
          <a:p>
            <a:pPr algn="ctr"/>
            <a:r>
              <a:rPr lang="zh-CN" altLang="en-US" sz="1600" dirty="0">
                <a:solidFill>
                  <a:schemeClr val="accent2"/>
                </a:solidFill>
                <a:latin typeface="微软雅黑" panose="020B0503020204020204" pitchFamily="34" charset="-122"/>
                <a:ea typeface="微软雅黑" panose="020B0503020204020204" pitchFamily="34" charset="-122"/>
              </a:rPr>
              <a:t>查收助学金</a:t>
            </a:r>
            <a:endParaRPr lang="zh-CN" altLang="en-US" sz="1600" dirty="0">
              <a:solidFill>
                <a:schemeClr val="accent2"/>
              </a:solidFill>
              <a:latin typeface="微软雅黑" panose="020B0503020204020204" pitchFamily="34" charset="-122"/>
              <a:ea typeface="微软雅黑" panose="020B0503020204020204" pitchFamily="34" charset="-122"/>
            </a:endParaRPr>
          </a:p>
        </p:txBody>
      </p:sp>
      <p:sp>
        <p:nvSpPr>
          <p:cNvPr id="22" name="Oval 25"/>
          <p:cNvSpPr/>
          <p:nvPr/>
        </p:nvSpPr>
        <p:spPr>
          <a:xfrm>
            <a:off x="1200196" y="2592092"/>
            <a:ext cx="478553" cy="478553"/>
          </a:xfrm>
          <a:prstGeom prst="ellipse">
            <a:avLst/>
          </a:prstGeom>
          <a:solidFill>
            <a:srgbClr val="00B36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latin typeface="Arial" panose="020B0604020202020204" pitchFamily="34" charset="0"/>
                <a:cs typeface="Arial" panose="020B0604020202020204" pitchFamily="34" charset="0"/>
                <a:sym typeface="+mn-lt"/>
              </a:rPr>
              <a:t>1</a:t>
            </a:r>
            <a:endParaRPr lang="en-AU" sz="2000" dirty="0">
              <a:latin typeface="Arial" panose="020B0604020202020204" pitchFamily="34" charset="0"/>
              <a:cs typeface="Arial" panose="020B0604020202020204" pitchFamily="34" charset="0"/>
              <a:sym typeface="+mn-lt"/>
            </a:endParaRPr>
          </a:p>
        </p:txBody>
      </p:sp>
      <p:sp>
        <p:nvSpPr>
          <p:cNvPr id="24" name="Oval 26"/>
          <p:cNvSpPr/>
          <p:nvPr/>
        </p:nvSpPr>
        <p:spPr>
          <a:xfrm>
            <a:off x="4118120" y="2592092"/>
            <a:ext cx="524410" cy="524410"/>
          </a:xfrm>
          <a:prstGeom prst="ellipse">
            <a:avLst/>
          </a:prstGeom>
          <a:solidFill>
            <a:srgbClr val="1A8CE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latin typeface="Arial" panose="020B0604020202020204" pitchFamily="34" charset="0"/>
                <a:cs typeface="Arial" panose="020B0604020202020204" pitchFamily="34" charset="0"/>
                <a:sym typeface="+mn-lt"/>
              </a:rPr>
              <a:t>2</a:t>
            </a:r>
            <a:endParaRPr lang="en-AU" sz="2000" dirty="0">
              <a:latin typeface="Arial" panose="020B0604020202020204" pitchFamily="34" charset="0"/>
              <a:cs typeface="Arial" panose="020B0604020202020204" pitchFamily="34" charset="0"/>
              <a:sym typeface="+mn-lt"/>
            </a:endParaRPr>
          </a:p>
        </p:txBody>
      </p:sp>
      <p:sp>
        <p:nvSpPr>
          <p:cNvPr id="26" name="Oval 27"/>
          <p:cNvSpPr/>
          <p:nvPr/>
        </p:nvSpPr>
        <p:spPr>
          <a:xfrm>
            <a:off x="7327792" y="2592092"/>
            <a:ext cx="527242" cy="527242"/>
          </a:xfrm>
          <a:prstGeom prst="ellipse">
            <a:avLst/>
          </a:prstGeom>
          <a:solidFill>
            <a:srgbClr val="A78357"/>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latin typeface="Arial" panose="020B0604020202020204" pitchFamily="34" charset="0"/>
                <a:cs typeface="Arial" panose="020B0604020202020204" pitchFamily="34" charset="0"/>
                <a:sym typeface="+mn-lt"/>
              </a:rPr>
              <a:t>3</a:t>
            </a:r>
            <a:endParaRPr lang="en-AU" sz="2000" dirty="0">
              <a:latin typeface="Arial" panose="020B0604020202020204" pitchFamily="34" charset="0"/>
              <a:cs typeface="Arial" panose="020B0604020202020204" pitchFamily="34" charset="0"/>
              <a:sym typeface="+mn-lt"/>
            </a:endParaRPr>
          </a:p>
        </p:txBody>
      </p:sp>
      <p:sp>
        <p:nvSpPr>
          <p:cNvPr id="27" name="Oval 28"/>
          <p:cNvSpPr/>
          <p:nvPr/>
        </p:nvSpPr>
        <p:spPr>
          <a:xfrm>
            <a:off x="10746731" y="2592138"/>
            <a:ext cx="524364" cy="524364"/>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latin typeface="Arial" panose="020B0604020202020204" pitchFamily="34" charset="0"/>
                <a:cs typeface="Arial" panose="020B0604020202020204" pitchFamily="34" charset="0"/>
                <a:sym typeface="+mn-lt"/>
              </a:rPr>
              <a:t>4</a:t>
            </a:r>
            <a:endParaRPr lang="en-AU" sz="2000" dirty="0">
              <a:latin typeface="Arial" panose="020B0604020202020204" pitchFamily="34" charset="0"/>
              <a:cs typeface="Arial" panose="020B0604020202020204" pitchFamily="34" charset="0"/>
              <a:sym typeface="+mn-lt"/>
            </a:endParaRPr>
          </a:p>
        </p:txBody>
      </p:sp>
      <p:sp>
        <p:nvSpPr>
          <p:cNvPr id="3" name="矩形 2"/>
          <p:cNvSpPr/>
          <p:nvPr/>
        </p:nvSpPr>
        <p:spPr>
          <a:xfrm>
            <a:off x="190841" y="4211185"/>
            <a:ext cx="2520280" cy="1187619"/>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3735076" y="4352137"/>
            <a:ext cx="1527787" cy="91372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00885" y="3693712"/>
            <a:ext cx="1438156"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申报阶段</a:t>
            </a:r>
            <a:endParaRPr lang="zh-CN" altLang="en-US" dirty="0">
              <a:latin typeface="微软雅黑" panose="020B0503020204020204" pitchFamily="34" charset="-122"/>
              <a:ea typeface="微软雅黑" panose="020B0503020204020204" pitchFamily="34" charset="-122"/>
            </a:endParaRPr>
          </a:p>
        </p:txBody>
      </p:sp>
      <p:sp>
        <p:nvSpPr>
          <p:cNvPr id="32" name="文本框 31"/>
          <p:cNvSpPr txBox="1"/>
          <p:nvPr/>
        </p:nvSpPr>
        <p:spPr>
          <a:xfrm>
            <a:off x="3725070" y="3695257"/>
            <a:ext cx="1681428"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查看认定结果</a:t>
            </a:r>
            <a:endParaRPr lang="zh-CN" altLang="en-US" dirty="0">
              <a:latin typeface="微软雅黑" panose="020B0503020204020204" pitchFamily="34" charset="-122"/>
              <a:ea typeface="微软雅黑" panose="020B0503020204020204" pitchFamily="34" charset="-122"/>
            </a:endParaRPr>
          </a:p>
        </p:txBody>
      </p:sp>
      <p:sp>
        <p:nvSpPr>
          <p:cNvPr id="33" name="文本框 32"/>
          <p:cNvSpPr txBox="1"/>
          <p:nvPr/>
        </p:nvSpPr>
        <p:spPr>
          <a:xfrm>
            <a:off x="6720392" y="3706944"/>
            <a:ext cx="2269283"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完善助学金项目材料</a:t>
            </a:r>
            <a:endParaRPr lang="zh-CN" altLang="en-US" dirty="0">
              <a:latin typeface="微软雅黑" panose="020B0503020204020204" pitchFamily="34" charset="-122"/>
              <a:ea typeface="微软雅黑" panose="020B0503020204020204" pitchFamily="34" charset="-122"/>
            </a:endParaRPr>
          </a:p>
        </p:txBody>
      </p:sp>
      <p:sp>
        <p:nvSpPr>
          <p:cNvPr id="34" name="矩形 33"/>
          <p:cNvSpPr/>
          <p:nvPr/>
        </p:nvSpPr>
        <p:spPr>
          <a:xfrm>
            <a:off x="6428296" y="4032448"/>
            <a:ext cx="2853476" cy="1502089"/>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10343969" y="3693712"/>
            <a:ext cx="1440160"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查收助学金</a:t>
            </a:r>
            <a:endParaRPr lang="zh-CN" altLang="en-US" dirty="0">
              <a:latin typeface="微软雅黑" panose="020B0503020204020204" pitchFamily="34" charset="-122"/>
              <a:ea typeface="微软雅黑" panose="020B0503020204020204" pitchFamily="34" charset="-122"/>
            </a:endParaRPr>
          </a:p>
        </p:txBody>
      </p:sp>
      <p:sp>
        <p:nvSpPr>
          <p:cNvPr id="37" name="矩形 36"/>
          <p:cNvSpPr/>
          <p:nvPr/>
        </p:nvSpPr>
        <p:spPr>
          <a:xfrm>
            <a:off x="10101783" y="4248472"/>
            <a:ext cx="1771198" cy="114876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右箭头 15"/>
          <p:cNvSpPr/>
          <p:nvPr/>
        </p:nvSpPr>
        <p:spPr>
          <a:xfrm>
            <a:off x="2612951" y="3600400"/>
            <a:ext cx="1152128" cy="473971"/>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右箭头 66"/>
          <p:cNvSpPr/>
          <p:nvPr/>
        </p:nvSpPr>
        <p:spPr>
          <a:xfrm>
            <a:off x="9191841" y="3600400"/>
            <a:ext cx="1152128" cy="470743"/>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右箭头 68"/>
          <p:cNvSpPr/>
          <p:nvPr/>
        </p:nvSpPr>
        <p:spPr>
          <a:xfrm>
            <a:off x="5384163" y="3600400"/>
            <a:ext cx="1152128" cy="473971"/>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文本框 69"/>
          <p:cNvSpPr txBox="1"/>
          <p:nvPr/>
        </p:nvSpPr>
        <p:spPr>
          <a:xfrm>
            <a:off x="2483682" y="3199113"/>
            <a:ext cx="1137381" cy="458908"/>
          </a:xfrm>
          <a:prstGeom prst="rect">
            <a:avLst/>
          </a:prstGeom>
          <a:noFill/>
        </p:spPr>
        <p:txBody>
          <a:bodyPr wrap="square" rtlCol="0">
            <a:spAutoFit/>
          </a:bodyPr>
          <a:lstStyle/>
          <a:p>
            <a:pPr algn="ctr">
              <a:lnSpc>
                <a:spcPct val="150000"/>
              </a:lnSpc>
            </a:pPr>
            <a:r>
              <a:rPr lang="zh-CN" altLang="en-US" dirty="0">
                <a:latin typeface="微软雅黑" panose="020B0503020204020204" pitchFamily="34" charset="-122"/>
                <a:ea typeface="微软雅黑" panose="020B0503020204020204" pitchFamily="34" charset="-122"/>
              </a:rPr>
              <a:t>院系认定</a:t>
            </a:r>
            <a:endParaRPr lang="zh-CN" altLang="en-US" dirty="0">
              <a:latin typeface="微软雅黑" panose="020B0503020204020204" pitchFamily="34" charset="-122"/>
              <a:ea typeface="微软雅黑" panose="020B0503020204020204" pitchFamily="34" charset="-122"/>
            </a:endParaRPr>
          </a:p>
        </p:txBody>
      </p:sp>
      <p:cxnSp>
        <p:nvCxnSpPr>
          <p:cNvPr id="73" name="直接箭头连接符 72"/>
          <p:cNvCxnSpPr>
            <a:stCxn id="22" idx="4"/>
          </p:cNvCxnSpPr>
          <p:nvPr/>
        </p:nvCxnSpPr>
        <p:spPr>
          <a:xfrm>
            <a:off x="1439473" y="3070645"/>
            <a:ext cx="0" cy="60897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5061223" y="3238830"/>
            <a:ext cx="1435211" cy="507831"/>
          </a:xfrm>
          <a:prstGeom prst="rect">
            <a:avLst/>
          </a:prstGeom>
          <a:noFill/>
        </p:spPr>
        <p:txBody>
          <a:bodyPr wrap="square" rtlCol="0">
            <a:spAutoFit/>
          </a:bodyPr>
          <a:lstStyle/>
          <a:p>
            <a:pPr algn="ctr">
              <a:lnSpc>
                <a:spcPct val="150000"/>
              </a:lnSpc>
            </a:pPr>
            <a:r>
              <a:rPr lang="zh-CN" altLang="en-US" dirty="0">
                <a:latin typeface="微软雅黑" panose="020B0503020204020204" pitchFamily="34" charset="-122"/>
                <a:ea typeface="微软雅黑" panose="020B0503020204020204" pitchFamily="34" charset="-122"/>
              </a:rPr>
              <a:t>助学金评审</a:t>
            </a:r>
            <a:endParaRPr lang="zh-CN" altLang="en-US" dirty="0">
              <a:latin typeface="微软雅黑" panose="020B0503020204020204" pitchFamily="34" charset="-122"/>
              <a:ea typeface="微软雅黑" panose="020B0503020204020204" pitchFamily="34" charset="-122"/>
            </a:endParaRPr>
          </a:p>
        </p:txBody>
      </p:sp>
      <p:cxnSp>
        <p:nvCxnSpPr>
          <p:cNvPr id="77" name="直接箭头连接符 76"/>
          <p:cNvCxnSpPr/>
          <p:nvPr/>
        </p:nvCxnSpPr>
        <p:spPr>
          <a:xfrm>
            <a:off x="4406229" y="3097966"/>
            <a:ext cx="0" cy="60897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接箭头连接符 80"/>
          <p:cNvCxnSpPr/>
          <p:nvPr/>
        </p:nvCxnSpPr>
        <p:spPr>
          <a:xfrm>
            <a:off x="7581503" y="3116502"/>
            <a:ext cx="0" cy="60897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接箭头连接符 81"/>
          <p:cNvCxnSpPr/>
          <p:nvPr/>
        </p:nvCxnSpPr>
        <p:spPr>
          <a:xfrm>
            <a:off x="11037887" y="3137683"/>
            <a:ext cx="0" cy="60897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3" name="文本框 82"/>
          <p:cNvSpPr txBox="1"/>
          <p:nvPr/>
        </p:nvSpPr>
        <p:spPr>
          <a:xfrm>
            <a:off x="8954604" y="3184277"/>
            <a:ext cx="1435211" cy="458908"/>
          </a:xfrm>
          <a:prstGeom prst="rect">
            <a:avLst/>
          </a:prstGeom>
          <a:noFill/>
        </p:spPr>
        <p:txBody>
          <a:bodyPr wrap="square" rtlCol="0">
            <a:spAutoFit/>
          </a:bodyPr>
          <a:lstStyle/>
          <a:p>
            <a:pPr algn="ctr">
              <a:lnSpc>
                <a:spcPct val="150000"/>
              </a:lnSpc>
            </a:pPr>
            <a:r>
              <a:rPr lang="zh-CN" altLang="en-US" dirty="0">
                <a:latin typeface="微软雅黑" panose="020B0503020204020204" pitchFamily="34" charset="-122"/>
                <a:ea typeface="微软雅黑" panose="020B0503020204020204" pitchFamily="34" charset="-122"/>
              </a:rPr>
              <a:t>发放助学金</a:t>
            </a:r>
            <a:endParaRPr lang="zh-CN" altLang="en-US" dirty="0">
              <a:latin typeface="微软雅黑" panose="020B0503020204020204" pitchFamily="34" charset="-122"/>
              <a:ea typeface="微软雅黑" panose="020B0503020204020204" pitchFamily="34" charset="-122"/>
            </a:endParaRPr>
          </a:p>
        </p:txBody>
      </p:sp>
      <p:cxnSp>
        <p:nvCxnSpPr>
          <p:cNvPr id="89" name="直接箭头连接符 88"/>
          <p:cNvCxnSpPr/>
          <p:nvPr/>
        </p:nvCxnSpPr>
        <p:spPr>
          <a:xfrm flipV="1">
            <a:off x="1433234" y="1944216"/>
            <a:ext cx="0" cy="64787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3" name="文本框 92"/>
          <p:cNvSpPr txBox="1"/>
          <p:nvPr/>
        </p:nvSpPr>
        <p:spPr>
          <a:xfrm>
            <a:off x="406825" y="1168053"/>
            <a:ext cx="2160000" cy="499624"/>
          </a:xfrm>
          <a:prstGeom prst="rect">
            <a:avLst/>
          </a:prstGeom>
          <a:noFill/>
        </p:spPr>
        <p:txBody>
          <a:bodyPr wrap="square" rtlCol="0">
            <a:spAutoFit/>
          </a:bodyPr>
          <a:lstStyle/>
          <a:p>
            <a:pPr algn="ctr">
              <a:lnSpc>
                <a:spcPct val="150000"/>
              </a:lnSpc>
            </a:pPr>
            <a:r>
              <a:rPr lang="zh-CN" altLang="en-US" sz="2000" dirty="0">
                <a:latin typeface="微软雅黑" panose="020B0503020204020204" pitchFamily="34" charset="-122"/>
                <a:ea typeface="微软雅黑" panose="020B0503020204020204" pitchFamily="34" charset="-122"/>
              </a:rPr>
              <a:t>每年</a:t>
            </a:r>
            <a:r>
              <a:rPr lang="en-US" altLang="zh-CN" sz="2000" dirty="0">
                <a:latin typeface="微软雅黑" panose="020B0503020204020204" pitchFamily="34" charset="-122"/>
                <a:ea typeface="微软雅黑" panose="020B0503020204020204" pitchFamily="34" charset="-122"/>
              </a:rPr>
              <a:t>9</a:t>
            </a:r>
            <a:r>
              <a:rPr lang="zh-CN" altLang="en-US" sz="2000" dirty="0">
                <a:latin typeface="微软雅黑" panose="020B0503020204020204" pitchFamily="34" charset="-122"/>
                <a:ea typeface="微软雅黑" panose="020B0503020204020204" pitchFamily="34" charset="-122"/>
              </a:rPr>
              <a:t>月中上旬</a:t>
            </a:r>
            <a:endParaRPr lang="en-US" altLang="zh-CN" sz="2000" dirty="0">
              <a:latin typeface="微软雅黑" panose="020B0503020204020204" pitchFamily="34" charset="-122"/>
              <a:ea typeface="微软雅黑" panose="020B0503020204020204" pitchFamily="34" charset="-122"/>
            </a:endParaRPr>
          </a:p>
        </p:txBody>
      </p:sp>
      <p:sp>
        <p:nvSpPr>
          <p:cNvPr id="94" name="文本框 93"/>
          <p:cNvSpPr txBox="1"/>
          <p:nvPr/>
        </p:nvSpPr>
        <p:spPr>
          <a:xfrm>
            <a:off x="3333031" y="1168053"/>
            <a:ext cx="2160000" cy="499624"/>
          </a:xfrm>
          <a:prstGeom prst="rect">
            <a:avLst/>
          </a:prstGeom>
          <a:noFill/>
        </p:spPr>
        <p:txBody>
          <a:bodyPr wrap="square" rtlCol="0">
            <a:spAutoFit/>
          </a:bodyPr>
          <a:lstStyle/>
          <a:p>
            <a:pPr algn="ctr">
              <a:lnSpc>
                <a:spcPct val="150000"/>
              </a:lnSpc>
            </a:pPr>
            <a:r>
              <a:rPr lang="zh-CN" altLang="en-US" sz="2000" dirty="0">
                <a:latin typeface="微软雅黑" panose="020B0503020204020204" pitchFamily="34" charset="-122"/>
                <a:ea typeface="微软雅黑" panose="020B0503020204020204" pitchFamily="34" charset="-122"/>
              </a:rPr>
              <a:t>每年</a:t>
            </a:r>
            <a:r>
              <a:rPr lang="en-US" altLang="zh-CN" sz="2000" dirty="0">
                <a:latin typeface="微软雅黑" panose="020B0503020204020204" pitchFamily="34" charset="-122"/>
                <a:ea typeface="微软雅黑" panose="020B0503020204020204" pitchFamily="34" charset="-122"/>
              </a:rPr>
              <a:t>9</a:t>
            </a:r>
            <a:r>
              <a:rPr lang="zh-CN" altLang="en-US" sz="2000" dirty="0">
                <a:latin typeface="微软雅黑" panose="020B0503020204020204" pitchFamily="34" charset="-122"/>
                <a:ea typeface="微软雅黑" panose="020B0503020204020204" pitchFamily="34" charset="-122"/>
              </a:rPr>
              <a:t>月底</a:t>
            </a:r>
            <a:r>
              <a:rPr lang="en-US" altLang="zh-CN" sz="2000" dirty="0">
                <a:latin typeface="微软雅黑" panose="020B0503020204020204" pitchFamily="34" charset="-122"/>
                <a:ea typeface="微软雅黑" panose="020B0503020204020204" pitchFamily="34" charset="-122"/>
              </a:rPr>
              <a:t>10</a:t>
            </a:r>
            <a:r>
              <a:rPr lang="zh-CN" altLang="en-US" sz="2000" dirty="0">
                <a:latin typeface="微软雅黑" panose="020B0503020204020204" pitchFamily="34" charset="-122"/>
                <a:ea typeface="微软雅黑" panose="020B0503020204020204" pitchFamily="34" charset="-122"/>
              </a:rPr>
              <a:t>月初</a:t>
            </a:r>
            <a:endParaRPr lang="en-US" altLang="zh-CN" sz="2000" dirty="0">
              <a:latin typeface="微软雅黑" panose="020B0503020204020204" pitchFamily="34" charset="-122"/>
              <a:ea typeface="微软雅黑" panose="020B0503020204020204" pitchFamily="34" charset="-122"/>
            </a:endParaRPr>
          </a:p>
        </p:txBody>
      </p:sp>
      <p:cxnSp>
        <p:nvCxnSpPr>
          <p:cNvPr id="95" name="直接箭头连接符 94"/>
          <p:cNvCxnSpPr/>
          <p:nvPr/>
        </p:nvCxnSpPr>
        <p:spPr>
          <a:xfrm flipV="1">
            <a:off x="11008913" y="1944216"/>
            <a:ext cx="0" cy="64787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接箭头连接符 95"/>
          <p:cNvCxnSpPr/>
          <p:nvPr/>
        </p:nvCxnSpPr>
        <p:spPr>
          <a:xfrm flipV="1">
            <a:off x="7591413" y="1944216"/>
            <a:ext cx="0" cy="64787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7" name="直接箭头连接符 96"/>
          <p:cNvCxnSpPr/>
          <p:nvPr/>
        </p:nvCxnSpPr>
        <p:spPr>
          <a:xfrm flipV="1">
            <a:off x="4380325" y="1872208"/>
            <a:ext cx="0" cy="71988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8" name="文本框 97"/>
          <p:cNvSpPr txBox="1"/>
          <p:nvPr/>
        </p:nvSpPr>
        <p:spPr>
          <a:xfrm>
            <a:off x="6501383" y="1168053"/>
            <a:ext cx="2160000" cy="499624"/>
          </a:xfrm>
          <a:prstGeom prst="rect">
            <a:avLst/>
          </a:prstGeom>
          <a:noFill/>
        </p:spPr>
        <p:txBody>
          <a:bodyPr wrap="square" rtlCol="0">
            <a:spAutoFit/>
          </a:bodyPr>
          <a:lstStyle/>
          <a:p>
            <a:pPr algn="ctr">
              <a:lnSpc>
                <a:spcPct val="150000"/>
              </a:lnSpc>
            </a:pPr>
            <a:r>
              <a:rPr lang="zh-CN" altLang="en-US" sz="2000" dirty="0">
                <a:latin typeface="微软雅黑" panose="020B0503020204020204" pitchFamily="34" charset="-122"/>
                <a:ea typeface="微软雅黑" panose="020B0503020204020204" pitchFamily="34" charset="-122"/>
              </a:rPr>
              <a:t>每年</a:t>
            </a:r>
            <a:r>
              <a:rPr lang="en-US" altLang="zh-CN" sz="2000" dirty="0">
                <a:latin typeface="微软雅黑" panose="020B0503020204020204" pitchFamily="34" charset="-122"/>
                <a:ea typeface="微软雅黑" panose="020B0503020204020204" pitchFamily="34" charset="-122"/>
              </a:rPr>
              <a:t>10</a:t>
            </a:r>
            <a:r>
              <a:rPr lang="zh-CN" altLang="en-US" sz="2000" dirty="0">
                <a:latin typeface="微软雅黑" panose="020B0503020204020204" pitchFamily="34" charset="-122"/>
                <a:ea typeface="微软雅黑" panose="020B0503020204020204" pitchFamily="34" charset="-122"/>
              </a:rPr>
              <a:t>月中下旬</a:t>
            </a:r>
            <a:endParaRPr lang="en-US" altLang="zh-CN" sz="2000" dirty="0">
              <a:latin typeface="微软雅黑" panose="020B0503020204020204" pitchFamily="34" charset="-122"/>
              <a:ea typeface="微软雅黑" panose="020B0503020204020204" pitchFamily="34" charset="-122"/>
            </a:endParaRPr>
          </a:p>
        </p:txBody>
      </p:sp>
      <p:sp>
        <p:nvSpPr>
          <p:cNvPr id="99" name="文本框 98"/>
          <p:cNvSpPr txBox="1"/>
          <p:nvPr/>
        </p:nvSpPr>
        <p:spPr>
          <a:xfrm>
            <a:off x="9958007" y="1168053"/>
            <a:ext cx="2160000" cy="499624"/>
          </a:xfrm>
          <a:prstGeom prst="rect">
            <a:avLst/>
          </a:prstGeom>
          <a:noFill/>
        </p:spPr>
        <p:txBody>
          <a:bodyPr wrap="square" rtlCol="0">
            <a:spAutoFit/>
          </a:bodyPr>
          <a:lstStyle/>
          <a:p>
            <a:pPr algn="ctr">
              <a:lnSpc>
                <a:spcPct val="150000"/>
              </a:lnSpc>
            </a:pPr>
            <a:r>
              <a:rPr lang="zh-CN" altLang="en-US" sz="2000" dirty="0">
                <a:latin typeface="微软雅黑" panose="020B0503020204020204" pitchFamily="34" charset="-122"/>
                <a:ea typeface="微软雅黑" panose="020B0503020204020204" pitchFamily="34" charset="-122"/>
              </a:rPr>
              <a:t>每年</a:t>
            </a:r>
            <a:r>
              <a:rPr lang="en-US" altLang="zh-CN" sz="2000" dirty="0">
                <a:latin typeface="微软雅黑" panose="020B0503020204020204" pitchFamily="34" charset="-122"/>
                <a:ea typeface="微软雅黑" panose="020B0503020204020204" pitchFamily="34" charset="-122"/>
              </a:rPr>
              <a:t>10</a:t>
            </a:r>
            <a:r>
              <a:rPr lang="zh-CN" altLang="en-US" sz="2000" dirty="0">
                <a:latin typeface="微软雅黑" panose="020B0503020204020204" pitchFamily="34" charset="-122"/>
                <a:ea typeface="微软雅黑" panose="020B0503020204020204" pitchFamily="34" charset="-122"/>
              </a:rPr>
              <a:t>月之后</a:t>
            </a:r>
            <a:endParaRPr lang="en-US" altLang="zh-CN" sz="2000" dirty="0">
              <a:latin typeface="微软雅黑" panose="020B0503020204020204" pitchFamily="34" charset="-122"/>
              <a:ea typeface="微软雅黑" panose="020B0503020204020204" pitchFamily="34" charset="-122"/>
            </a:endParaRPr>
          </a:p>
        </p:txBody>
      </p:sp>
      <p:sp>
        <p:nvSpPr>
          <p:cNvPr id="121" name="文本框 120"/>
          <p:cNvSpPr txBox="1"/>
          <p:nvPr/>
        </p:nvSpPr>
        <p:spPr>
          <a:xfrm>
            <a:off x="383879" y="5858831"/>
            <a:ext cx="7471155" cy="13388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lnSpc>
                <a:spcPct val="150000"/>
              </a:lnSpc>
              <a:buFont typeface="Wingdings" panose="05000000000000000000" pitchFamily="2" charset="2"/>
              <a:buChar char="u"/>
            </a:pPr>
            <a:r>
              <a:rPr lang="zh-CN" altLang="en-US" dirty="0"/>
              <a:t>注意：申报、院系认定、查看结果、完善助学金材料、发放助学金等</a:t>
            </a:r>
            <a:r>
              <a:rPr lang="zh-CN" altLang="en-US" b="1" dirty="0">
                <a:solidFill>
                  <a:srgbClr val="FF0000"/>
                </a:solidFill>
              </a:rPr>
              <a:t>具体时间，以资助中心</a:t>
            </a:r>
            <a:r>
              <a:rPr lang="en-US" altLang="zh-CN" b="1" dirty="0">
                <a:solidFill>
                  <a:srgbClr val="FF0000"/>
                </a:solidFill>
              </a:rPr>
              <a:t>/</a:t>
            </a:r>
            <a:r>
              <a:rPr lang="zh-CN" altLang="en-US" b="1" dirty="0">
                <a:solidFill>
                  <a:srgbClr val="FF0000"/>
                </a:solidFill>
              </a:rPr>
              <a:t>学院通知为准</a:t>
            </a:r>
            <a:r>
              <a:rPr lang="zh-CN" altLang="en-US" dirty="0"/>
              <a:t>；</a:t>
            </a:r>
            <a:endParaRPr lang="en-US" altLang="zh-CN" dirty="0"/>
          </a:p>
          <a:p>
            <a:pPr marL="285750" indent="-285750">
              <a:lnSpc>
                <a:spcPct val="150000"/>
              </a:lnSpc>
              <a:buFont typeface="Wingdings" panose="05000000000000000000" pitchFamily="2" charset="2"/>
              <a:buChar char="u"/>
            </a:pPr>
            <a:r>
              <a:rPr lang="zh-CN" altLang="en-US" dirty="0"/>
              <a:t>  </a:t>
            </a:r>
            <a:r>
              <a:rPr lang="zh-CN" altLang="en-US" b="1" dirty="0">
                <a:solidFill>
                  <a:srgbClr val="FF0000"/>
                </a:solidFill>
              </a:rPr>
              <a:t>方框 </a:t>
            </a:r>
            <a:r>
              <a:rPr lang="zh-CN" altLang="en-US" dirty="0"/>
              <a:t>  内容为学生本人需要操作部分。</a:t>
            </a:r>
            <a:endParaRPr lang="zh-CN" altLang="en-US" dirty="0"/>
          </a:p>
        </p:txBody>
      </p:sp>
      <p:sp>
        <p:nvSpPr>
          <p:cNvPr id="122" name="矩形 121"/>
          <p:cNvSpPr/>
          <p:nvPr/>
        </p:nvSpPr>
        <p:spPr>
          <a:xfrm>
            <a:off x="774746" y="6781770"/>
            <a:ext cx="686077" cy="34832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childTnLst>
                          </p:cTn>
                        </p:par>
                        <p:par>
                          <p:cTn id="23" fill="hold">
                            <p:stCondLst>
                              <p:cond delay="1000"/>
                            </p:stCondLst>
                            <p:childTnLst>
                              <p:par>
                                <p:cTn id="24" presetID="22" presetClass="entr" presetSubtype="4" fill="hold" grpId="0" nodeType="afterEffect">
                                  <p:stCondLst>
                                    <p:cond delay="0"/>
                                  </p:stCondLst>
                                  <p:childTnLst>
                                    <p:set>
                                      <p:cBhvr>
                                        <p:cTn id="25" dur="1" fill="hold">
                                          <p:stCondLst>
                                            <p:cond delay="0"/>
                                          </p:stCondLst>
                                        </p:cTn>
                                        <p:tgtEl>
                                          <p:spTgt spid="15">
                                            <p:txEl>
                                              <p:pRg st="0" end="0"/>
                                            </p:txEl>
                                          </p:spTgt>
                                        </p:tgtEl>
                                        <p:attrNameLst>
                                          <p:attrName>style.visibility</p:attrName>
                                        </p:attrNameLst>
                                      </p:cBhvr>
                                      <p:to>
                                        <p:strVal val="visible"/>
                                      </p:to>
                                    </p:set>
                                    <p:animEffect transition="in" filter="wipe(down)">
                                      <p:cBhvr>
                                        <p:cTn id="26" dur="500"/>
                                        <p:tgtEl>
                                          <p:spTgt spid="1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5">
                                            <p:txEl>
                                              <p:pRg st="1" end="1"/>
                                            </p:txEl>
                                          </p:spTgt>
                                        </p:tgtEl>
                                        <p:attrNameLst>
                                          <p:attrName>style.visibility</p:attrName>
                                        </p:attrNameLst>
                                      </p:cBhvr>
                                      <p:to>
                                        <p:strVal val="visible"/>
                                      </p:to>
                                    </p:set>
                                    <p:animEffect transition="in" filter="wipe(down)">
                                      <p:cBhvr>
                                        <p:cTn id="31" dur="500"/>
                                        <p:tgtEl>
                                          <p:spTgt spid="15">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5">
                                            <p:txEl>
                                              <p:pRg st="2" end="2"/>
                                            </p:txEl>
                                          </p:spTgt>
                                        </p:tgtEl>
                                        <p:attrNameLst>
                                          <p:attrName>style.visibility</p:attrName>
                                        </p:attrNameLst>
                                      </p:cBhvr>
                                      <p:to>
                                        <p:strVal val="visible"/>
                                      </p:to>
                                    </p:set>
                                    <p:animEffect transition="in" filter="wipe(down)">
                                      <p:cBhvr>
                                        <p:cTn id="36" dur="500"/>
                                        <p:tgtEl>
                                          <p:spTgt spid="15">
                                            <p:txEl>
                                              <p:pRg st="2" end="2"/>
                                            </p:txEl>
                                          </p:spTgt>
                                        </p:tgtEl>
                                      </p:cBhvr>
                                    </p:animEffect>
                                  </p:child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par>
                          <p:cTn id="41" fill="hold">
                            <p:stCondLst>
                              <p:cond delay="1000"/>
                            </p:stCondLst>
                            <p:childTnLst>
                              <p:par>
                                <p:cTn id="42" presetID="22" presetClass="entr" presetSubtype="4"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childTnLst>
                          </p:cTn>
                        </p:par>
                        <p:par>
                          <p:cTn id="45" fill="hold">
                            <p:stCondLst>
                              <p:cond delay="1500"/>
                            </p:stCondLst>
                            <p:childTnLst>
                              <p:par>
                                <p:cTn id="46" presetID="22" presetClass="entr" presetSubtype="4"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down)">
                                      <p:cBhvr>
                                        <p:cTn id="4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7" grpId="0"/>
      <p:bldP spid="19" grpId="0"/>
      <p:bldP spid="21" grpId="0"/>
      <p:bldP spid="22"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AutoShape 91"/>
          <p:cNvSpPr/>
          <p:nvPr/>
        </p:nvSpPr>
        <p:spPr bwMode="auto">
          <a:xfrm>
            <a:off x="12257341" y="877048"/>
            <a:ext cx="412965" cy="454380"/>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chemeClr val="accent3"/>
          </a:solidFill>
          <a:ln>
            <a:noFill/>
          </a:ln>
          <a:effectLst/>
        </p:spPr>
        <p:txBody>
          <a:bodyPr lIns="46516" tIns="46516" rIns="46516" bIns="46516"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4" name="Group 83"/>
          <p:cNvGrpSpPr/>
          <p:nvPr/>
        </p:nvGrpSpPr>
        <p:grpSpPr>
          <a:xfrm>
            <a:off x="10857240" y="736005"/>
            <a:ext cx="1066448" cy="3975410"/>
            <a:chOff x="5514228" y="3347003"/>
            <a:chExt cx="1164707" cy="4340559"/>
          </a:xfrm>
        </p:grpSpPr>
        <p:sp>
          <p:nvSpPr>
            <p:cNvPr id="48" name="Freeform 5"/>
            <p:cNvSpPr>
              <a:spLocks noEditPoints="1"/>
            </p:cNvSpPr>
            <p:nvPr/>
          </p:nvSpPr>
          <p:spPr bwMode="auto">
            <a:xfrm>
              <a:off x="5514228" y="3347003"/>
              <a:ext cx="1164707" cy="4340559"/>
            </a:xfrm>
            <a:custGeom>
              <a:avLst/>
              <a:gdLst>
                <a:gd name="T0" fmla="*/ 770 w 1514"/>
                <a:gd name="T1" fmla="*/ 0 h 5643"/>
                <a:gd name="T2" fmla="*/ 18 w 1514"/>
                <a:gd name="T3" fmla="*/ 745 h 5643"/>
                <a:gd name="T4" fmla="*/ 702 w 1514"/>
                <a:gd name="T5" fmla="*/ 2271 h 5643"/>
                <a:gd name="T6" fmla="*/ 723 w 1514"/>
                <a:gd name="T7" fmla="*/ 4798 h 5643"/>
                <a:gd name="T8" fmla="*/ 770 w 1514"/>
                <a:gd name="T9" fmla="*/ 5643 h 5643"/>
                <a:gd name="T10" fmla="*/ 816 w 1514"/>
                <a:gd name="T11" fmla="*/ 4803 h 5643"/>
                <a:gd name="T12" fmla="*/ 872 w 1514"/>
                <a:gd name="T13" fmla="*/ 2278 h 5643"/>
                <a:gd name="T14" fmla="*/ 1514 w 1514"/>
                <a:gd name="T15" fmla="*/ 745 h 5643"/>
                <a:gd name="T16" fmla="*/ 770 w 1514"/>
                <a:gd name="T17" fmla="*/ 0 h 5643"/>
                <a:gd name="T18" fmla="*/ 381 w 1514"/>
                <a:gd name="T19" fmla="*/ 1217 h 5643"/>
                <a:gd name="T20" fmla="*/ 159 w 1514"/>
                <a:gd name="T21" fmla="*/ 745 h 5643"/>
                <a:gd name="T22" fmla="*/ 770 w 1514"/>
                <a:gd name="T23" fmla="*/ 133 h 5643"/>
                <a:gd name="T24" fmla="*/ 1382 w 1514"/>
                <a:gd name="T25" fmla="*/ 745 h 5643"/>
                <a:gd name="T26" fmla="*/ 1048 w 1514"/>
                <a:gd name="T27" fmla="*/ 1311 h 5643"/>
                <a:gd name="T28" fmla="*/ 381 w 1514"/>
                <a:gd name="T29" fmla="*/ 1217 h 5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4" h="5643">
                  <a:moveTo>
                    <a:pt x="770" y="0"/>
                  </a:moveTo>
                  <a:cubicBezTo>
                    <a:pt x="359" y="0"/>
                    <a:pt x="0" y="334"/>
                    <a:pt x="18" y="745"/>
                  </a:cubicBezTo>
                  <a:cubicBezTo>
                    <a:pt x="47" y="1432"/>
                    <a:pt x="656" y="1558"/>
                    <a:pt x="702" y="2271"/>
                  </a:cubicBezTo>
                  <a:cubicBezTo>
                    <a:pt x="736" y="2806"/>
                    <a:pt x="723" y="3445"/>
                    <a:pt x="723" y="4798"/>
                  </a:cubicBezTo>
                  <a:cubicBezTo>
                    <a:pt x="723" y="4939"/>
                    <a:pt x="734" y="5643"/>
                    <a:pt x="770" y="5643"/>
                  </a:cubicBezTo>
                  <a:cubicBezTo>
                    <a:pt x="807" y="5643"/>
                    <a:pt x="816" y="4943"/>
                    <a:pt x="816" y="4803"/>
                  </a:cubicBezTo>
                  <a:cubicBezTo>
                    <a:pt x="816" y="3462"/>
                    <a:pt x="842" y="2810"/>
                    <a:pt x="872" y="2278"/>
                  </a:cubicBezTo>
                  <a:cubicBezTo>
                    <a:pt x="912" y="1563"/>
                    <a:pt x="1514" y="1312"/>
                    <a:pt x="1514" y="745"/>
                  </a:cubicBezTo>
                  <a:cubicBezTo>
                    <a:pt x="1514" y="334"/>
                    <a:pt x="1181" y="0"/>
                    <a:pt x="770" y="0"/>
                  </a:cubicBezTo>
                  <a:close/>
                  <a:moveTo>
                    <a:pt x="381" y="1217"/>
                  </a:moveTo>
                  <a:cubicBezTo>
                    <a:pt x="280" y="1111"/>
                    <a:pt x="159" y="935"/>
                    <a:pt x="159" y="745"/>
                  </a:cubicBezTo>
                  <a:cubicBezTo>
                    <a:pt x="159" y="407"/>
                    <a:pt x="432" y="133"/>
                    <a:pt x="770" y="133"/>
                  </a:cubicBezTo>
                  <a:cubicBezTo>
                    <a:pt x="1108" y="133"/>
                    <a:pt x="1382" y="407"/>
                    <a:pt x="1382" y="745"/>
                  </a:cubicBezTo>
                  <a:cubicBezTo>
                    <a:pt x="1382" y="829"/>
                    <a:pt x="1330" y="1116"/>
                    <a:pt x="1048" y="1311"/>
                  </a:cubicBezTo>
                  <a:cubicBezTo>
                    <a:pt x="822" y="1467"/>
                    <a:pt x="603" y="1448"/>
                    <a:pt x="381" y="1217"/>
                  </a:cubicBezTo>
                  <a:close/>
                </a:path>
              </a:pathLst>
            </a:custGeom>
            <a:solidFill>
              <a:schemeClr val="accent1"/>
            </a:solidFill>
            <a:ln>
              <a:noFill/>
            </a:ln>
          </p:spPr>
          <p:txBody>
            <a:bodyPr vert="horz" wrap="square" lIns="41874" tIns="20937" rIns="41874" bIns="20937"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24"/>
            <p:cNvSpPr/>
            <p:nvPr/>
          </p:nvSpPr>
          <p:spPr bwMode="auto">
            <a:xfrm>
              <a:off x="5892330" y="3749059"/>
              <a:ext cx="407339" cy="324950"/>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chemeClr val="accent1"/>
            </a:solidFill>
            <a:ln>
              <a:noFill/>
            </a:ln>
            <a:effectLst/>
          </p:spPr>
          <p:txBody>
            <a:bodyPr lIns="23262" tIns="23262" rIns="23262" bIns="23262"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5" name="Group 84"/>
          <p:cNvGrpSpPr/>
          <p:nvPr/>
        </p:nvGrpSpPr>
        <p:grpSpPr>
          <a:xfrm>
            <a:off x="10097705" y="1702288"/>
            <a:ext cx="1215136" cy="2209157"/>
            <a:chOff x="4684712" y="4402042"/>
            <a:chExt cx="1327095" cy="2412072"/>
          </a:xfrm>
        </p:grpSpPr>
        <p:sp>
          <p:nvSpPr>
            <p:cNvPr id="51" name="Freeform 10"/>
            <p:cNvSpPr>
              <a:spLocks noEditPoints="1"/>
            </p:cNvSpPr>
            <p:nvPr/>
          </p:nvSpPr>
          <p:spPr bwMode="auto">
            <a:xfrm>
              <a:off x="4684712" y="4402042"/>
              <a:ext cx="1327095" cy="2412072"/>
            </a:xfrm>
            <a:custGeom>
              <a:avLst/>
              <a:gdLst>
                <a:gd name="T0" fmla="*/ 0 w 1725"/>
                <a:gd name="T1" fmla="*/ 728 h 3136"/>
                <a:gd name="T2" fmla="*/ 654 w 1725"/>
                <a:gd name="T3" fmla="*/ 1382 h 3136"/>
                <a:gd name="T4" fmla="*/ 1577 w 1725"/>
                <a:gd name="T5" fmla="*/ 1789 h 3136"/>
                <a:gd name="T6" fmla="*/ 1669 w 1725"/>
                <a:gd name="T7" fmla="*/ 3119 h 3136"/>
                <a:gd name="T8" fmla="*/ 1666 w 1725"/>
                <a:gd name="T9" fmla="*/ 1513 h 3136"/>
                <a:gd name="T10" fmla="*/ 654 w 1725"/>
                <a:gd name="T11" fmla="*/ 73 h 3136"/>
                <a:gd name="T12" fmla="*/ 0 w 1725"/>
                <a:gd name="T13" fmla="*/ 728 h 3136"/>
                <a:gd name="T14" fmla="*/ 119 w 1725"/>
                <a:gd name="T15" fmla="*/ 727 h 3136"/>
                <a:gd name="T16" fmla="*/ 858 w 1725"/>
                <a:gd name="T17" fmla="*/ 232 h 3136"/>
                <a:gd name="T18" fmla="*/ 858 w 1725"/>
                <a:gd name="T19" fmla="*/ 232 h 3136"/>
                <a:gd name="T20" fmla="*/ 1517 w 1725"/>
                <a:gd name="T21" fmla="*/ 1260 h 3136"/>
                <a:gd name="T22" fmla="*/ 1327 w 1725"/>
                <a:gd name="T23" fmla="*/ 1365 h 3136"/>
                <a:gd name="T24" fmla="*/ 654 w 1725"/>
                <a:gd name="T25" fmla="*/ 1263 h 3136"/>
                <a:gd name="T26" fmla="*/ 119 w 1725"/>
                <a:gd name="T27" fmla="*/ 727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5" h="3136">
                  <a:moveTo>
                    <a:pt x="0" y="728"/>
                  </a:moveTo>
                  <a:cubicBezTo>
                    <a:pt x="0" y="1089"/>
                    <a:pt x="293" y="1382"/>
                    <a:pt x="654" y="1382"/>
                  </a:cubicBezTo>
                  <a:cubicBezTo>
                    <a:pt x="654" y="1382"/>
                    <a:pt x="1471" y="1368"/>
                    <a:pt x="1577" y="1789"/>
                  </a:cubicBezTo>
                  <a:cubicBezTo>
                    <a:pt x="1650" y="2081"/>
                    <a:pt x="1614" y="3136"/>
                    <a:pt x="1669" y="3119"/>
                  </a:cubicBezTo>
                  <a:cubicBezTo>
                    <a:pt x="1725" y="3102"/>
                    <a:pt x="1666" y="1513"/>
                    <a:pt x="1666" y="1513"/>
                  </a:cubicBezTo>
                  <a:cubicBezTo>
                    <a:pt x="1666" y="0"/>
                    <a:pt x="654" y="73"/>
                    <a:pt x="654" y="73"/>
                  </a:cubicBezTo>
                  <a:cubicBezTo>
                    <a:pt x="293" y="73"/>
                    <a:pt x="0" y="366"/>
                    <a:pt x="0" y="728"/>
                  </a:cubicBezTo>
                  <a:close/>
                  <a:moveTo>
                    <a:pt x="119" y="727"/>
                  </a:moveTo>
                  <a:cubicBezTo>
                    <a:pt x="119" y="431"/>
                    <a:pt x="464" y="101"/>
                    <a:pt x="858" y="232"/>
                  </a:cubicBezTo>
                  <a:cubicBezTo>
                    <a:pt x="858" y="232"/>
                    <a:pt x="858" y="232"/>
                    <a:pt x="858" y="232"/>
                  </a:cubicBezTo>
                  <a:cubicBezTo>
                    <a:pt x="1302" y="379"/>
                    <a:pt x="1461" y="872"/>
                    <a:pt x="1517" y="1260"/>
                  </a:cubicBezTo>
                  <a:cubicBezTo>
                    <a:pt x="1530" y="1352"/>
                    <a:pt x="1487" y="1434"/>
                    <a:pt x="1327" y="1365"/>
                  </a:cubicBezTo>
                  <a:cubicBezTo>
                    <a:pt x="1190" y="1306"/>
                    <a:pt x="976" y="1254"/>
                    <a:pt x="654" y="1263"/>
                  </a:cubicBezTo>
                  <a:cubicBezTo>
                    <a:pt x="358" y="1263"/>
                    <a:pt x="119" y="1023"/>
                    <a:pt x="119" y="727"/>
                  </a:cubicBezTo>
                  <a:close/>
                </a:path>
              </a:pathLst>
            </a:custGeom>
            <a:solidFill>
              <a:schemeClr val="accent2"/>
            </a:solidFill>
            <a:ln>
              <a:noFill/>
            </a:ln>
          </p:spPr>
          <p:txBody>
            <a:bodyPr vert="horz" wrap="square" lIns="41874" tIns="20937" rIns="41874" bIns="20937"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AutoShape 38"/>
            <p:cNvSpPr/>
            <p:nvPr/>
          </p:nvSpPr>
          <p:spPr bwMode="auto">
            <a:xfrm>
              <a:off x="5076199" y="4805525"/>
              <a:ext cx="345669" cy="347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accent2"/>
            </a:solidFill>
            <a:ln>
              <a:noFill/>
            </a:ln>
            <a:effectLst/>
          </p:spPr>
          <p:txBody>
            <a:bodyPr lIns="23262" tIns="23262" rIns="23262" bIns="23262"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86"/>
          <p:cNvGrpSpPr/>
          <p:nvPr/>
        </p:nvGrpSpPr>
        <p:grpSpPr>
          <a:xfrm>
            <a:off x="11555254" y="2723710"/>
            <a:ext cx="1017283" cy="1164487"/>
            <a:chOff x="6276556" y="5517283"/>
            <a:chExt cx="1111011" cy="1271447"/>
          </a:xfrm>
        </p:grpSpPr>
        <p:sp>
          <p:nvSpPr>
            <p:cNvPr id="50" name="Freeform 8"/>
            <p:cNvSpPr>
              <a:spLocks noEditPoints="1"/>
            </p:cNvSpPr>
            <p:nvPr/>
          </p:nvSpPr>
          <p:spPr bwMode="auto">
            <a:xfrm>
              <a:off x="6276556" y="5517283"/>
              <a:ext cx="1111011" cy="1271447"/>
            </a:xfrm>
            <a:custGeom>
              <a:avLst/>
              <a:gdLst>
                <a:gd name="T0" fmla="*/ 790 w 1444"/>
                <a:gd name="T1" fmla="*/ 20 h 1653"/>
                <a:gd name="T2" fmla="*/ 172 w 1444"/>
                <a:gd name="T3" fmla="*/ 389 h 1653"/>
                <a:gd name="T4" fmla="*/ 58 w 1444"/>
                <a:gd name="T5" fmla="*/ 1653 h 1653"/>
                <a:gd name="T6" fmla="*/ 136 w 1444"/>
                <a:gd name="T7" fmla="*/ 1463 h 1653"/>
                <a:gd name="T8" fmla="*/ 783 w 1444"/>
                <a:gd name="T9" fmla="*/ 1329 h 1653"/>
                <a:gd name="T10" fmla="*/ 1444 w 1444"/>
                <a:gd name="T11" fmla="*/ 675 h 1653"/>
                <a:gd name="T12" fmla="*/ 790 w 1444"/>
                <a:gd name="T13" fmla="*/ 20 h 1653"/>
                <a:gd name="T14" fmla="*/ 792 w 1444"/>
                <a:gd name="T15" fmla="*/ 1206 h 1653"/>
                <a:gd name="T16" fmla="*/ 324 w 1444"/>
                <a:gd name="T17" fmla="*/ 1248 h 1653"/>
                <a:gd name="T18" fmla="*/ 170 w 1444"/>
                <a:gd name="T19" fmla="*/ 1129 h 1653"/>
                <a:gd name="T20" fmla="*/ 337 w 1444"/>
                <a:gd name="T21" fmla="*/ 389 h 1653"/>
                <a:gd name="T22" fmla="*/ 792 w 1444"/>
                <a:gd name="T23" fmla="*/ 135 h 1653"/>
                <a:gd name="T24" fmla="*/ 1328 w 1444"/>
                <a:gd name="T25" fmla="*/ 671 h 1653"/>
                <a:gd name="T26" fmla="*/ 792 w 1444"/>
                <a:gd name="T27" fmla="*/ 1206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4" h="1653">
                  <a:moveTo>
                    <a:pt x="790" y="20"/>
                  </a:moveTo>
                  <a:cubicBezTo>
                    <a:pt x="453" y="39"/>
                    <a:pt x="262" y="224"/>
                    <a:pt x="172" y="389"/>
                  </a:cubicBezTo>
                  <a:cubicBezTo>
                    <a:pt x="0" y="703"/>
                    <a:pt x="0" y="1653"/>
                    <a:pt x="58" y="1653"/>
                  </a:cubicBezTo>
                  <a:cubicBezTo>
                    <a:pt x="99" y="1653"/>
                    <a:pt x="57" y="1579"/>
                    <a:pt x="136" y="1463"/>
                  </a:cubicBezTo>
                  <a:cubicBezTo>
                    <a:pt x="221" y="1338"/>
                    <a:pt x="783" y="1329"/>
                    <a:pt x="783" y="1329"/>
                  </a:cubicBezTo>
                  <a:cubicBezTo>
                    <a:pt x="1151" y="1329"/>
                    <a:pt x="1444" y="1036"/>
                    <a:pt x="1444" y="675"/>
                  </a:cubicBezTo>
                  <a:cubicBezTo>
                    <a:pt x="1444" y="313"/>
                    <a:pt x="1151" y="0"/>
                    <a:pt x="790" y="20"/>
                  </a:cubicBezTo>
                  <a:close/>
                  <a:moveTo>
                    <a:pt x="792" y="1206"/>
                  </a:moveTo>
                  <a:cubicBezTo>
                    <a:pt x="582" y="1199"/>
                    <a:pt x="427" y="1223"/>
                    <a:pt x="324" y="1248"/>
                  </a:cubicBezTo>
                  <a:cubicBezTo>
                    <a:pt x="222" y="1273"/>
                    <a:pt x="170" y="1254"/>
                    <a:pt x="170" y="1129"/>
                  </a:cubicBezTo>
                  <a:cubicBezTo>
                    <a:pt x="170" y="923"/>
                    <a:pt x="204" y="603"/>
                    <a:pt x="337" y="389"/>
                  </a:cubicBezTo>
                  <a:cubicBezTo>
                    <a:pt x="432" y="237"/>
                    <a:pt x="600" y="135"/>
                    <a:pt x="792" y="135"/>
                  </a:cubicBezTo>
                  <a:cubicBezTo>
                    <a:pt x="1088" y="135"/>
                    <a:pt x="1328" y="375"/>
                    <a:pt x="1328" y="671"/>
                  </a:cubicBezTo>
                  <a:cubicBezTo>
                    <a:pt x="1328" y="966"/>
                    <a:pt x="1088" y="1206"/>
                    <a:pt x="792" y="1206"/>
                  </a:cubicBezTo>
                  <a:close/>
                </a:path>
              </a:pathLst>
            </a:custGeom>
            <a:solidFill>
              <a:schemeClr val="accent5"/>
            </a:solidFill>
            <a:ln>
              <a:noFill/>
            </a:ln>
          </p:spPr>
          <p:txBody>
            <a:bodyPr vert="horz" wrap="square" lIns="41874" tIns="20937" rIns="41874" bIns="20937"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AutoShape 66"/>
            <p:cNvSpPr/>
            <p:nvPr/>
          </p:nvSpPr>
          <p:spPr bwMode="auto">
            <a:xfrm>
              <a:off x="6728635" y="5874499"/>
              <a:ext cx="314696" cy="3146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5"/>
            </a:solidFill>
            <a:ln>
              <a:noFill/>
            </a:ln>
            <a:effectLst/>
          </p:spPr>
          <p:txBody>
            <a:bodyPr lIns="23262" tIns="23262" rIns="23262" bIns="23262"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8" name="Group 87"/>
          <p:cNvGrpSpPr/>
          <p:nvPr/>
        </p:nvGrpSpPr>
        <p:grpSpPr>
          <a:xfrm>
            <a:off x="11497746" y="1698115"/>
            <a:ext cx="1215733" cy="2209157"/>
            <a:chOff x="6213749" y="4397485"/>
            <a:chExt cx="1327746" cy="2412072"/>
          </a:xfrm>
        </p:grpSpPr>
        <p:sp>
          <p:nvSpPr>
            <p:cNvPr id="49" name="Freeform 7"/>
            <p:cNvSpPr>
              <a:spLocks noEditPoints="1"/>
            </p:cNvSpPr>
            <p:nvPr/>
          </p:nvSpPr>
          <p:spPr bwMode="auto">
            <a:xfrm>
              <a:off x="6213749" y="4397485"/>
              <a:ext cx="1327746" cy="2412072"/>
            </a:xfrm>
            <a:custGeom>
              <a:avLst/>
              <a:gdLst>
                <a:gd name="T0" fmla="*/ 1072 w 1726"/>
                <a:gd name="T1" fmla="*/ 73 h 3136"/>
                <a:gd name="T2" fmla="*/ 60 w 1726"/>
                <a:gd name="T3" fmla="*/ 1513 h 3136"/>
                <a:gd name="T4" fmla="*/ 57 w 1726"/>
                <a:gd name="T5" fmla="*/ 3119 h 3136"/>
                <a:gd name="T6" fmla="*/ 149 w 1726"/>
                <a:gd name="T7" fmla="*/ 1789 h 3136"/>
                <a:gd name="T8" fmla="*/ 1072 w 1726"/>
                <a:gd name="T9" fmla="*/ 1382 h 3136"/>
                <a:gd name="T10" fmla="*/ 1726 w 1726"/>
                <a:gd name="T11" fmla="*/ 728 h 3136"/>
                <a:gd name="T12" fmla="*/ 1072 w 1726"/>
                <a:gd name="T13" fmla="*/ 73 h 3136"/>
                <a:gd name="T14" fmla="*/ 1072 w 1726"/>
                <a:gd name="T15" fmla="*/ 1263 h 3136"/>
                <a:gd name="T16" fmla="*/ 399 w 1726"/>
                <a:gd name="T17" fmla="*/ 1365 h 3136"/>
                <a:gd name="T18" fmla="*/ 209 w 1726"/>
                <a:gd name="T19" fmla="*/ 1260 h 3136"/>
                <a:gd name="T20" fmla="*/ 867 w 1726"/>
                <a:gd name="T21" fmla="*/ 232 h 3136"/>
                <a:gd name="T22" fmla="*/ 867 w 1726"/>
                <a:gd name="T23" fmla="*/ 232 h 3136"/>
                <a:gd name="T24" fmla="*/ 1607 w 1726"/>
                <a:gd name="T25" fmla="*/ 727 h 3136"/>
                <a:gd name="T26" fmla="*/ 1072 w 1726"/>
                <a:gd name="T27" fmla="*/ 1263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6" h="3136">
                  <a:moveTo>
                    <a:pt x="1072" y="73"/>
                  </a:moveTo>
                  <a:cubicBezTo>
                    <a:pt x="1072" y="73"/>
                    <a:pt x="60" y="0"/>
                    <a:pt x="60" y="1513"/>
                  </a:cubicBezTo>
                  <a:cubicBezTo>
                    <a:pt x="60" y="1513"/>
                    <a:pt x="0" y="3102"/>
                    <a:pt x="57" y="3119"/>
                  </a:cubicBezTo>
                  <a:cubicBezTo>
                    <a:pt x="111" y="3136"/>
                    <a:pt x="75" y="2081"/>
                    <a:pt x="149" y="1789"/>
                  </a:cubicBezTo>
                  <a:cubicBezTo>
                    <a:pt x="255" y="1368"/>
                    <a:pt x="1072" y="1382"/>
                    <a:pt x="1072" y="1382"/>
                  </a:cubicBezTo>
                  <a:cubicBezTo>
                    <a:pt x="1433" y="1382"/>
                    <a:pt x="1726" y="1089"/>
                    <a:pt x="1726" y="728"/>
                  </a:cubicBezTo>
                  <a:cubicBezTo>
                    <a:pt x="1726" y="366"/>
                    <a:pt x="1433" y="73"/>
                    <a:pt x="1072" y="73"/>
                  </a:cubicBezTo>
                  <a:close/>
                  <a:moveTo>
                    <a:pt x="1072" y="1263"/>
                  </a:moveTo>
                  <a:cubicBezTo>
                    <a:pt x="750" y="1254"/>
                    <a:pt x="536" y="1306"/>
                    <a:pt x="399" y="1365"/>
                  </a:cubicBezTo>
                  <a:cubicBezTo>
                    <a:pt x="239" y="1434"/>
                    <a:pt x="196" y="1352"/>
                    <a:pt x="209" y="1260"/>
                  </a:cubicBezTo>
                  <a:cubicBezTo>
                    <a:pt x="265" y="872"/>
                    <a:pt x="424" y="379"/>
                    <a:pt x="867" y="232"/>
                  </a:cubicBezTo>
                  <a:cubicBezTo>
                    <a:pt x="867" y="232"/>
                    <a:pt x="867" y="232"/>
                    <a:pt x="867" y="232"/>
                  </a:cubicBezTo>
                  <a:cubicBezTo>
                    <a:pt x="1262" y="101"/>
                    <a:pt x="1607" y="431"/>
                    <a:pt x="1607" y="727"/>
                  </a:cubicBezTo>
                  <a:cubicBezTo>
                    <a:pt x="1607" y="1023"/>
                    <a:pt x="1367" y="1263"/>
                    <a:pt x="1072" y="1263"/>
                  </a:cubicBezTo>
                  <a:close/>
                </a:path>
              </a:pathLst>
            </a:custGeom>
            <a:solidFill>
              <a:schemeClr val="accent3"/>
            </a:solidFill>
            <a:ln>
              <a:noFill/>
            </a:ln>
          </p:spPr>
          <p:txBody>
            <a:bodyPr vert="horz" wrap="square" lIns="41874" tIns="20937" rIns="41874" bIns="20937"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122"/>
            <p:cNvSpPr/>
            <p:nvPr/>
          </p:nvSpPr>
          <p:spPr bwMode="auto">
            <a:xfrm>
              <a:off x="6799530" y="4793980"/>
              <a:ext cx="315505" cy="347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accent3"/>
            </a:solidFill>
            <a:ln>
              <a:noFill/>
            </a:ln>
            <a:effectLst/>
          </p:spPr>
          <p:txBody>
            <a:bodyPr lIns="23262" tIns="23262" rIns="23262" bIns="23262"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6" name="Group 85"/>
          <p:cNvGrpSpPr/>
          <p:nvPr/>
        </p:nvGrpSpPr>
        <p:grpSpPr>
          <a:xfrm>
            <a:off x="10233579" y="2723710"/>
            <a:ext cx="1017878" cy="1164487"/>
            <a:chOff x="4833107" y="5517283"/>
            <a:chExt cx="1111662" cy="1271447"/>
          </a:xfrm>
        </p:grpSpPr>
        <p:sp>
          <p:nvSpPr>
            <p:cNvPr id="52" name="Freeform 11"/>
            <p:cNvSpPr>
              <a:spLocks noEditPoints="1"/>
            </p:cNvSpPr>
            <p:nvPr/>
          </p:nvSpPr>
          <p:spPr bwMode="auto">
            <a:xfrm>
              <a:off x="4833107" y="5517283"/>
              <a:ext cx="1111662" cy="1271447"/>
            </a:xfrm>
            <a:custGeom>
              <a:avLst/>
              <a:gdLst>
                <a:gd name="T0" fmla="*/ 0 w 1445"/>
                <a:gd name="T1" fmla="*/ 675 h 1653"/>
                <a:gd name="T2" fmla="*/ 662 w 1445"/>
                <a:gd name="T3" fmla="*/ 1329 h 1653"/>
                <a:gd name="T4" fmla="*/ 1309 w 1445"/>
                <a:gd name="T5" fmla="*/ 1463 h 1653"/>
                <a:gd name="T6" fmla="*/ 1387 w 1445"/>
                <a:gd name="T7" fmla="*/ 1653 h 1653"/>
                <a:gd name="T8" fmla="*/ 1273 w 1445"/>
                <a:gd name="T9" fmla="*/ 389 h 1653"/>
                <a:gd name="T10" fmla="*/ 655 w 1445"/>
                <a:gd name="T11" fmla="*/ 20 h 1653"/>
                <a:gd name="T12" fmla="*/ 0 w 1445"/>
                <a:gd name="T13" fmla="*/ 675 h 1653"/>
                <a:gd name="T14" fmla="*/ 117 w 1445"/>
                <a:gd name="T15" fmla="*/ 671 h 1653"/>
                <a:gd name="T16" fmla="*/ 652 w 1445"/>
                <a:gd name="T17" fmla="*/ 135 h 1653"/>
                <a:gd name="T18" fmla="*/ 1108 w 1445"/>
                <a:gd name="T19" fmla="*/ 389 h 1653"/>
                <a:gd name="T20" fmla="*/ 1275 w 1445"/>
                <a:gd name="T21" fmla="*/ 1129 h 1653"/>
                <a:gd name="T22" fmla="*/ 1121 w 1445"/>
                <a:gd name="T23" fmla="*/ 1248 h 1653"/>
                <a:gd name="T24" fmla="*/ 652 w 1445"/>
                <a:gd name="T25" fmla="*/ 1206 h 1653"/>
                <a:gd name="T26" fmla="*/ 117 w 1445"/>
                <a:gd name="T27" fmla="*/ 67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5" h="1653">
                  <a:moveTo>
                    <a:pt x="0" y="675"/>
                  </a:moveTo>
                  <a:cubicBezTo>
                    <a:pt x="0" y="1036"/>
                    <a:pt x="294" y="1329"/>
                    <a:pt x="662" y="1329"/>
                  </a:cubicBezTo>
                  <a:cubicBezTo>
                    <a:pt x="662" y="1329"/>
                    <a:pt x="1224" y="1338"/>
                    <a:pt x="1309" y="1463"/>
                  </a:cubicBezTo>
                  <a:cubicBezTo>
                    <a:pt x="1388" y="1579"/>
                    <a:pt x="1346" y="1653"/>
                    <a:pt x="1387" y="1653"/>
                  </a:cubicBezTo>
                  <a:cubicBezTo>
                    <a:pt x="1445" y="1653"/>
                    <a:pt x="1445" y="703"/>
                    <a:pt x="1273" y="389"/>
                  </a:cubicBezTo>
                  <a:cubicBezTo>
                    <a:pt x="1183" y="224"/>
                    <a:pt x="992" y="39"/>
                    <a:pt x="655" y="20"/>
                  </a:cubicBezTo>
                  <a:cubicBezTo>
                    <a:pt x="294" y="0"/>
                    <a:pt x="0" y="313"/>
                    <a:pt x="0" y="675"/>
                  </a:cubicBezTo>
                  <a:close/>
                  <a:moveTo>
                    <a:pt x="117" y="671"/>
                  </a:moveTo>
                  <a:cubicBezTo>
                    <a:pt x="117" y="375"/>
                    <a:pt x="357" y="135"/>
                    <a:pt x="652" y="135"/>
                  </a:cubicBezTo>
                  <a:cubicBezTo>
                    <a:pt x="845" y="135"/>
                    <a:pt x="1013" y="237"/>
                    <a:pt x="1108" y="389"/>
                  </a:cubicBezTo>
                  <a:cubicBezTo>
                    <a:pt x="1241" y="603"/>
                    <a:pt x="1275" y="923"/>
                    <a:pt x="1275" y="1129"/>
                  </a:cubicBezTo>
                  <a:cubicBezTo>
                    <a:pt x="1275" y="1254"/>
                    <a:pt x="1223" y="1273"/>
                    <a:pt x="1121" y="1248"/>
                  </a:cubicBezTo>
                  <a:cubicBezTo>
                    <a:pt x="1018" y="1223"/>
                    <a:pt x="863" y="1199"/>
                    <a:pt x="652" y="1206"/>
                  </a:cubicBezTo>
                  <a:cubicBezTo>
                    <a:pt x="357" y="1206"/>
                    <a:pt x="117" y="966"/>
                    <a:pt x="117" y="671"/>
                  </a:cubicBezTo>
                  <a:close/>
                </a:path>
              </a:pathLst>
            </a:custGeom>
            <a:solidFill>
              <a:schemeClr val="accent4"/>
            </a:solidFill>
            <a:ln>
              <a:noFill/>
            </a:ln>
          </p:spPr>
          <p:txBody>
            <a:bodyPr vert="horz" wrap="square" lIns="41874" tIns="20937" rIns="41874" bIns="20937"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12"/>
            <p:cNvSpPr/>
            <p:nvPr/>
          </p:nvSpPr>
          <p:spPr bwMode="auto">
            <a:xfrm>
              <a:off x="5233268" y="5874499"/>
              <a:ext cx="269415" cy="291504"/>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4"/>
            </a:solidFill>
            <a:ln>
              <a:noFill/>
            </a:ln>
            <a:effectLst/>
          </p:spPr>
          <p:txBody>
            <a:bodyPr lIns="23262" tIns="23262" rIns="23262" bIns="23262"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0" name="标题 4"/>
          <p:cNvSpPr txBox="1"/>
          <p:nvPr/>
        </p:nvSpPr>
        <p:spPr>
          <a:xfrm>
            <a:off x="886763" y="139598"/>
            <a:ext cx="4750524"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Part 3/ </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操作过程</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申报家庭经济情况</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 name="矩形 1"/>
          <p:cNvSpPr/>
          <p:nvPr/>
        </p:nvSpPr>
        <p:spPr>
          <a:xfrm>
            <a:off x="293477" y="1118994"/>
            <a:ext cx="9749017" cy="2951898"/>
          </a:xfrm>
          <a:prstGeom prst="rect">
            <a:avLst/>
          </a:prstGeom>
        </p:spPr>
        <p:txBody>
          <a:bodyPr wrap="square">
            <a:spAutoFit/>
          </a:bodyPr>
          <a:lstStyle/>
          <a:p>
            <a:pPr algn="just">
              <a:lnSpc>
                <a:spcPct val="150000"/>
              </a:lnSpc>
              <a:spcAft>
                <a:spcPts val="0"/>
              </a:spcAft>
            </a:pPr>
            <a:r>
              <a:rPr lang="zh-CN" altLang="en-US" kern="100" dirty="0">
                <a:latin typeface="微软雅黑" panose="020B0503020204020204" pitchFamily="34" charset="-122"/>
                <a:ea typeface="微软雅黑" panose="020B0503020204020204" pitchFamily="34" charset="-122"/>
                <a:cs typeface="Times New Roman" panose="02020603050405020304" charset="0"/>
              </a:rPr>
              <a:t>登陆校内门户</a:t>
            </a:r>
            <a:r>
              <a:rPr lang="en-US" altLang="zh-CN" kern="100" dirty="0">
                <a:latin typeface="微软雅黑" panose="020B0503020204020204" pitchFamily="34" charset="-122"/>
                <a:ea typeface="微软雅黑" panose="020B0503020204020204" pitchFamily="34" charset="-122"/>
                <a:cs typeface="Times New Roman" panose="02020603050405020304" charset="0"/>
              </a:rPr>
              <a:t>——</a:t>
            </a:r>
            <a:r>
              <a:rPr lang="zh-CN" altLang="en-US" kern="100" dirty="0">
                <a:latin typeface="微软雅黑" panose="020B0503020204020204" pitchFamily="34" charset="-122"/>
                <a:ea typeface="微软雅黑" panose="020B0503020204020204" pitchFamily="34" charset="-122"/>
                <a:cs typeface="Times New Roman" panose="02020603050405020304" charset="0"/>
              </a:rPr>
              <a:t>学工部业务</a:t>
            </a:r>
            <a:r>
              <a:rPr lang="en-US" altLang="zh-CN" kern="100" dirty="0">
                <a:latin typeface="微软雅黑" panose="020B0503020204020204" pitchFamily="34" charset="-122"/>
                <a:ea typeface="微软雅黑" panose="020B0503020204020204" pitchFamily="34" charset="-122"/>
                <a:cs typeface="Times New Roman" panose="02020603050405020304" charset="0"/>
              </a:rPr>
              <a:t>——</a:t>
            </a:r>
            <a:r>
              <a:rPr lang="zh-CN" altLang="en-US" kern="100" dirty="0">
                <a:latin typeface="微软雅黑" panose="020B0503020204020204" pitchFamily="34" charset="-122"/>
                <a:ea typeface="微软雅黑" panose="020B0503020204020204" pitchFamily="34" charset="-122"/>
                <a:cs typeface="Times New Roman" panose="02020603050405020304" charset="0"/>
              </a:rPr>
              <a:t>申报经济情况后：</a:t>
            </a:r>
            <a:endParaRPr lang="en-US" altLang="zh-CN" kern="100" dirty="0">
              <a:latin typeface="微软雅黑" panose="020B0503020204020204" pitchFamily="34" charset="-122"/>
              <a:ea typeface="微软雅黑" panose="020B0503020204020204" pitchFamily="34" charset="-122"/>
              <a:cs typeface="Times New Roman" panose="02020603050405020304" charset="0"/>
            </a:endParaRP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charset="0"/>
              </a:rPr>
              <a:t>点击“</a:t>
            </a:r>
            <a:r>
              <a:rPr lang="zh-CN" altLang="en-US" b="1" kern="100" dirty="0">
                <a:latin typeface="微软雅黑" panose="020B0503020204020204" pitchFamily="34" charset="-122"/>
                <a:ea typeface="微软雅黑" panose="020B0503020204020204" pitchFamily="34" charset="-122"/>
                <a:cs typeface="Times New Roman" panose="02020603050405020304" charset="0"/>
              </a:rPr>
              <a:t>申报家庭经济情况</a:t>
            </a:r>
            <a:r>
              <a:rPr lang="zh-CN" altLang="en-US" kern="100" dirty="0">
                <a:latin typeface="微软雅黑" panose="020B0503020204020204" pitchFamily="34" charset="-122"/>
                <a:ea typeface="微软雅黑" panose="020B0503020204020204" pitchFamily="34" charset="-122"/>
                <a:cs typeface="Times New Roman" panose="02020603050405020304" charset="0"/>
              </a:rPr>
              <a:t>”，进入填写（请认真阅读填写说明）</a:t>
            </a:r>
            <a:endParaRPr lang="en-US" altLang="zh-CN" kern="100" dirty="0">
              <a:latin typeface="微软雅黑" panose="020B0503020204020204" pitchFamily="34" charset="-122"/>
              <a:ea typeface="微软雅黑" panose="020B0503020204020204" pitchFamily="34" charset="-122"/>
              <a:cs typeface="Times New Roman" panose="02020603050405020304" charset="0"/>
            </a:endParaRP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charset="0"/>
              </a:rPr>
              <a:t>点击“</a:t>
            </a:r>
            <a:r>
              <a:rPr lang="zh-CN" altLang="en-US" b="1" kern="100" dirty="0">
                <a:latin typeface="微软雅黑" panose="020B0503020204020204" pitchFamily="34" charset="-122"/>
                <a:ea typeface="微软雅黑" panose="020B0503020204020204" pitchFamily="34" charset="-122"/>
                <a:cs typeface="Times New Roman" panose="02020603050405020304" charset="0"/>
              </a:rPr>
              <a:t>修改家庭经济情况</a:t>
            </a:r>
            <a:r>
              <a:rPr lang="zh-CN" altLang="en-US" kern="100" dirty="0">
                <a:latin typeface="微软雅黑" panose="020B0503020204020204" pitchFamily="34" charset="-122"/>
                <a:ea typeface="微软雅黑" panose="020B0503020204020204" pitchFamily="34" charset="-122"/>
                <a:cs typeface="Times New Roman" panose="02020603050405020304" charset="0"/>
              </a:rPr>
              <a:t>”，可以修改“已保存但未提交”的填写条目</a:t>
            </a:r>
            <a:endParaRPr lang="en-US" altLang="zh-CN" kern="100" dirty="0">
              <a:latin typeface="微软雅黑" panose="020B0503020204020204" pitchFamily="34" charset="-122"/>
              <a:ea typeface="微软雅黑" panose="020B0503020204020204" pitchFamily="34" charset="-122"/>
              <a:cs typeface="Times New Roman" panose="02020603050405020304" charset="0"/>
            </a:endParaRP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charset="0"/>
              </a:rPr>
              <a:t>点击“</a:t>
            </a:r>
            <a:r>
              <a:rPr lang="zh-CN" altLang="en-US" b="1" kern="100" dirty="0">
                <a:latin typeface="微软雅黑" panose="020B0503020204020204" pitchFamily="34" charset="-122"/>
                <a:ea typeface="微软雅黑" panose="020B0503020204020204" pitchFamily="34" charset="-122"/>
                <a:cs typeface="Times New Roman" panose="02020603050405020304" charset="0"/>
              </a:rPr>
              <a:t>查看家庭经济情况</a:t>
            </a:r>
            <a:r>
              <a:rPr lang="zh-CN" altLang="en-US" kern="100" dirty="0">
                <a:latin typeface="微软雅黑" panose="020B0503020204020204" pitchFamily="34" charset="-122"/>
                <a:ea typeface="微软雅黑" panose="020B0503020204020204" pitchFamily="34" charset="-122"/>
                <a:cs typeface="Times New Roman" panose="02020603050405020304" charset="0"/>
              </a:rPr>
              <a:t>”，可查看家庭经济情况填写情况</a:t>
            </a:r>
            <a:endParaRPr lang="en-US" altLang="zh-CN" kern="100" dirty="0">
              <a:latin typeface="微软雅黑" panose="020B0503020204020204" pitchFamily="34" charset="-122"/>
              <a:ea typeface="微软雅黑" panose="020B0503020204020204" pitchFamily="34" charset="-122"/>
              <a:cs typeface="Times New Roman" panose="02020603050405020304" charset="0"/>
            </a:endParaRP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charset="0"/>
              </a:rPr>
              <a:t>提交后，点击</a:t>
            </a:r>
            <a:r>
              <a:rPr lang="zh-CN" altLang="zh-CN" kern="100" dirty="0">
                <a:latin typeface="微软雅黑" panose="020B0503020204020204" pitchFamily="34" charset="-122"/>
                <a:ea typeface="微软雅黑" panose="020B0503020204020204" pitchFamily="34" charset="-122"/>
                <a:cs typeface="Times New Roman" panose="02020603050405020304" charset="0"/>
              </a:rPr>
              <a:t>“</a:t>
            </a:r>
            <a:r>
              <a:rPr lang="zh-CN" altLang="en-US" b="1" kern="100" dirty="0">
                <a:latin typeface="微软雅黑" panose="020B0503020204020204" pitchFamily="34" charset="-122"/>
                <a:ea typeface="微软雅黑" panose="020B0503020204020204" pitchFamily="34" charset="-122"/>
                <a:cs typeface="Times New Roman" panose="02020603050405020304" charset="0"/>
              </a:rPr>
              <a:t>申请退回</a:t>
            </a:r>
            <a:r>
              <a:rPr lang="zh-CN" altLang="zh-CN" kern="100" dirty="0">
                <a:latin typeface="微软雅黑" panose="020B0503020204020204" pitchFamily="34" charset="-122"/>
                <a:ea typeface="微软雅黑" panose="020B0503020204020204" pitchFamily="34" charset="-122"/>
                <a:cs typeface="Times New Roman" panose="02020603050405020304" charset="0"/>
              </a:rPr>
              <a:t>”</a:t>
            </a:r>
            <a:r>
              <a:rPr lang="zh-CN" altLang="en-US" kern="100" dirty="0">
                <a:latin typeface="微软雅黑" panose="020B0503020204020204" pitchFamily="34" charset="-122"/>
                <a:ea typeface="微软雅黑" panose="020B0503020204020204" pitchFamily="34" charset="-122"/>
                <a:cs typeface="Times New Roman" panose="02020603050405020304" charset="0"/>
              </a:rPr>
              <a:t>，可以向学院申请退回，重新填写经济情况或撤销认定申请</a:t>
            </a:r>
            <a:endParaRPr lang="en-US" altLang="zh-CN" kern="100" dirty="0">
              <a:latin typeface="微软雅黑" panose="020B0503020204020204" pitchFamily="34" charset="-122"/>
              <a:ea typeface="微软雅黑" panose="020B0503020204020204" pitchFamily="34" charset="-122"/>
              <a:cs typeface="Times New Roman" panose="02020603050405020304" charset="0"/>
            </a:endParaRP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charset="0"/>
              </a:rPr>
              <a:t>此处新生直接申报即可，高年级已经申报过的学生可以选择复制之前申报过的数据并在此基础上加以修改</a:t>
            </a:r>
            <a:endParaRPr lang="en-US" altLang="zh-CN" kern="100" dirty="0">
              <a:latin typeface="微软雅黑" panose="020B0503020204020204" pitchFamily="34" charset="-122"/>
              <a:ea typeface="微软雅黑" panose="020B0503020204020204" pitchFamily="34" charset="-122"/>
              <a:cs typeface="Times New Roman" panose="02020603050405020304" charset="0"/>
            </a:endParaRPr>
          </a:p>
        </p:txBody>
      </p:sp>
      <p:pic>
        <p:nvPicPr>
          <p:cNvPr id="3" name="图片 2"/>
          <p:cNvPicPr>
            <a:picLocks noChangeAspect="1"/>
          </p:cNvPicPr>
          <p:nvPr/>
        </p:nvPicPr>
        <p:blipFill>
          <a:blip r:embed="rId1"/>
          <a:stretch>
            <a:fillRect/>
          </a:stretch>
        </p:blipFill>
        <p:spPr>
          <a:xfrm>
            <a:off x="293477" y="4794666"/>
            <a:ext cx="12036041" cy="187634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5"/>
                                        </p:tgtEl>
                                        <p:attrNameLst>
                                          <p:attrName>style.visibility</p:attrName>
                                        </p:attrNameLst>
                                      </p:cBhvr>
                                      <p:to>
                                        <p:strVal val="visible"/>
                                      </p:to>
                                    </p:set>
                                    <p:anim calcmode="lin" valueType="num">
                                      <p:cBhvr additive="base">
                                        <p:cTn id="12" dur="500" fill="hold"/>
                                        <p:tgtEl>
                                          <p:spTgt spid="85"/>
                                        </p:tgtEl>
                                        <p:attrNameLst>
                                          <p:attrName>ppt_x</p:attrName>
                                        </p:attrNameLst>
                                      </p:cBhvr>
                                      <p:tavLst>
                                        <p:tav tm="0">
                                          <p:val>
                                            <p:strVal val="#ppt_x"/>
                                          </p:val>
                                        </p:tav>
                                        <p:tav tm="100000">
                                          <p:val>
                                            <p:strVal val="#ppt_x"/>
                                          </p:val>
                                        </p:tav>
                                      </p:tavLst>
                                    </p:anim>
                                    <p:anim calcmode="lin" valueType="num">
                                      <p:cBhvr additive="base">
                                        <p:cTn id="13" dur="500" fill="hold"/>
                                        <p:tgtEl>
                                          <p:spTgt spid="8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88"/>
                                        </p:tgtEl>
                                        <p:attrNameLst>
                                          <p:attrName>style.visibility</p:attrName>
                                        </p:attrNameLst>
                                      </p:cBhvr>
                                      <p:to>
                                        <p:strVal val="visible"/>
                                      </p:to>
                                    </p:set>
                                    <p:anim calcmode="lin" valueType="num">
                                      <p:cBhvr additive="base">
                                        <p:cTn id="17" dur="500" fill="hold"/>
                                        <p:tgtEl>
                                          <p:spTgt spid="88"/>
                                        </p:tgtEl>
                                        <p:attrNameLst>
                                          <p:attrName>ppt_x</p:attrName>
                                        </p:attrNameLst>
                                      </p:cBhvr>
                                      <p:tavLst>
                                        <p:tav tm="0">
                                          <p:val>
                                            <p:strVal val="#ppt_x"/>
                                          </p:val>
                                        </p:tav>
                                        <p:tav tm="100000">
                                          <p:val>
                                            <p:strVal val="#ppt_x"/>
                                          </p:val>
                                        </p:tav>
                                      </p:tavLst>
                                    </p:anim>
                                    <p:anim calcmode="lin" valueType="num">
                                      <p:cBhvr additive="base">
                                        <p:cTn id="18" dur="500" fill="hold"/>
                                        <p:tgtEl>
                                          <p:spTgt spid="8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86"/>
                                        </p:tgtEl>
                                        <p:attrNameLst>
                                          <p:attrName>style.visibility</p:attrName>
                                        </p:attrNameLst>
                                      </p:cBhvr>
                                      <p:to>
                                        <p:strVal val="visible"/>
                                      </p:to>
                                    </p:set>
                                    <p:anim calcmode="lin" valueType="num">
                                      <p:cBhvr additive="base">
                                        <p:cTn id="22" dur="500" fill="hold"/>
                                        <p:tgtEl>
                                          <p:spTgt spid="86"/>
                                        </p:tgtEl>
                                        <p:attrNameLst>
                                          <p:attrName>ppt_x</p:attrName>
                                        </p:attrNameLst>
                                      </p:cBhvr>
                                      <p:tavLst>
                                        <p:tav tm="0">
                                          <p:val>
                                            <p:strVal val="#ppt_x"/>
                                          </p:val>
                                        </p:tav>
                                        <p:tav tm="100000">
                                          <p:val>
                                            <p:strVal val="#ppt_x"/>
                                          </p:val>
                                        </p:tav>
                                      </p:tavLst>
                                    </p:anim>
                                    <p:anim calcmode="lin" valueType="num">
                                      <p:cBhvr additive="base">
                                        <p:cTn id="23" dur="500" fill="hold"/>
                                        <p:tgtEl>
                                          <p:spTgt spid="8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87"/>
                                        </p:tgtEl>
                                        <p:attrNameLst>
                                          <p:attrName>style.visibility</p:attrName>
                                        </p:attrNameLst>
                                      </p:cBhvr>
                                      <p:to>
                                        <p:strVal val="visible"/>
                                      </p:to>
                                    </p:set>
                                    <p:anim calcmode="lin" valueType="num">
                                      <p:cBhvr additive="base">
                                        <p:cTn id="27" dur="500" fill="hold"/>
                                        <p:tgtEl>
                                          <p:spTgt spid="87"/>
                                        </p:tgtEl>
                                        <p:attrNameLst>
                                          <p:attrName>ppt_x</p:attrName>
                                        </p:attrNameLst>
                                      </p:cBhvr>
                                      <p:tavLst>
                                        <p:tav tm="0">
                                          <p:val>
                                            <p:strVal val="#ppt_x"/>
                                          </p:val>
                                        </p:tav>
                                        <p:tav tm="100000">
                                          <p:val>
                                            <p:strVal val="#ppt_x"/>
                                          </p:val>
                                        </p:tav>
                                      </p:tavLst>
                                    </p:anim>
                                    <p:anim calcmode="lin" valueType="num">
                                      <p:cBhvr additive="base">
                                        <p:cTn id="28" dur="500" fill="hold"/>
                                        <p:tgtEl>
                                          <p:spTgt spid="8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4"/>
          <p:cNvSpPr txBox="1"/>
          <p:nvPr/>
        </p:nvSpPr>
        <p:spPr>
          <a:xfrm>
            <a:off x="886763" y="139598"/>
            <a:ext cx="4966548"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Part 3/ </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操作过程</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申报家庭经济情况</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 name="矩形 1"/>
          <p:cNvSpPr/>
          <p:nvPr/>
        </p:nvSpPr>
        <p:spPr>
          <a:xfrm>
            <a:off x="7725519" y="623900"/>
            <a:ext cx="4824536" cy="6327501"/>
          </a:xfrm>
          <a:prstGeom prst="rect">
            <a:avLst/>
          </a:prstGeom>
        </p:spPr>
        <p:txBody>
          <a:bodyPr wrap="square">
            <a:spAutoFit/>
          </a:bodyPr>
          <a:lstStyle/>
          <a:p>
            <a:pPr marL="285750" indent="-285750" algn="just">
              <a:lnSpc>
                <a:spcPct val="150000"/>
              </a:lnSpc>
              <a:spcAft>
                <a:spcPts val="0"/>
              </a:spcAft>
              <a:buFont typeface="Arial" panose="020B0604020202020204" pitchFamily="34" charset="0"/>
              <a:buChar char="•"/>
            </a:pPr>
            <a:r>
              <a:rPr lang="zh-CN" altLang="en-US" sz="1600" kern="100" dirty="0">
                <a:latin typeface="微软雅黑" panose="020B0503020204020204" pitchFamily="34" charset="-122"/>
                <a:ea typeface="微软雅黑" panose="020B0503020204020204" pitchFamily="34" charset="-122"/>
                <a:cs typeface="Times New Roman" panose="02020603050405020304" charset="0"/>
              </a:rPr>
              <a:t>请仔细阅读右侧填表说明！</a:t>
            </a:r>
            <a:endParaRPr lang="en-US" altLang="zh-CN" sz="1600" kern="100" dirty="0">
              <a:latin typeface="微软雅黑" panose="020B0503020204020204" pitchFamily="34" charset="-122"/>
              <a:ea typeface="微软雅黑" panose="020B0503020204020204" pitchFamily="34" charset="-122"/>
              <a:cs typeface="Times New Roman" panose="02020603050405020304" charset="0"/>
            </a:endParaRPr>
          </a:p>
          <a:p>
            <a:pPr marL="285750" indent="-285750" algn="just">
              <a:lnSpc>
                <a:spcPct val="150000"/>
              </a:lnSpc>
              <a:spcAft>
                <a:spcPts val="0"/>
              </a:spcAft>
              <a:buFont typeface="Arial" panose="020B0604020202020204" pitchFamily="34" charset="0"/>
              <a:buChar char="•"/>
            </a:pPr>
            <a:r>
              <a:rPr lang="zh-CN" altLang="en-US" sz="1600" kern="100" dirty="0">
                <a:latin typeface="微软雅黑" panose="020B0503020204020204" pitchFamily="34" charset="-122"/>
                <a:ea typeface="微软雅黑" panose="020B0503020204020204" pitchFamily="34" charset="-122"/>
                <a:cs typeface="Times New Roman" panose="02020603050405020304" charset="0"/>
              </a:rPr>
              <a:t>逐项如实认真填写，</a:t>
            </a:r>
            <a:r>
              <a:rPr lang="zh-CN" altLang="en-US" sz="1600" b="1" kern="100" dirty="0">
                <a:latin typeface="微软雅黑" panose="020B0503020204020204" pitchFamily="34" charset="-122"/>
                <a:ea typeface="微软雅黑" panose="020B0503020204020204" pitchFamily="34" charset="-122"/>
                <a:cs typeface="Times New Roman" panose="02020603050405020304" charset="0"/>
              </a:rPr>
              <a:t>不得留空</a:t>
            </a:r>
            <a:r>
              <a:rPr lang="zh-CN" altLang="en-US" sz="1600" kern="100" dirty="0">
                <a:latin typeface="微软雅黑" panose="020B0503020204020204" pitchFamily="34" charset="-122"/>
                <a:ea typeface="微软雅黑" panose="020B0503020204020204" pitchFamily="34" charset="-122"/>
                <a:cs typeface="Times New Roman" panose="02020603050405020304" charset="0"/>
              </a:rPr>
              <a:t>。</a:t>
            </a:r>
            <a:endParaRPr lang="en-US" altLang="zh-CN" sz="1600" kern="100" dirty="0">
              <a:latin typeface="微软雅黑" panose="020B0503020204020204" pitchFamily="34" charset="-122"/>
              <a:ea typeface="微软雅黑" panose="020B0503020204020204" pitchFamily="34" charset="-122"/>
              <a:cs typeface="Times New Roman" panose="02020603050405020304" charset="0"/>
            </a:endParaRPr>
          </a:p>
          <a:p>
            <a:pPr marL="285750" indent="-285750" algn="just">
              <a:lnSpc>
                <a:spcPct val="150000"/>
              </a:lnSpc>
              <a:spcAft>
                <a:spcPts val="0"/>
              </a:spcAft>
              <a:buFont typeface="Arial" panose="020B0604020202020204" pitchFamily="34" charset="0"/>
              <a:buChar char="•"/>
            </a:pPr>
            <a:r>
              <a:rPr lang="zh-CN" altLang="en-US" sz="1600" kern="100" dirty="0">
                <a:latin typeface="微软雅黑" panose="020B0503020204020204" pitchFamily="34" charset="-122"/>
                <a:ea typeface="微软雅黑" panose="020B0503020204020204" pitchFamily="34" charset="-122"/>
                <a:cs typeface="Times New Roman" panose="02020603050405020304" charset="0"/>
              </a:rPr>
              <a:t>家庭成员一般只包括父母和未结婚的兄弟姐妹、由父母独立赡养的（外）祖父母。此处</a:t>
            </a:r>
            <a:r>
              <a:rPr lang="zh-CN" altLang="en-US" sz="1600" b="1" kern="100" dirty="0">
                <a:latin typeface="微软雅黑" panose="020B0503020204020204" pitchFamily="34" charset="-122"/>
                <a:ea typeface="微软雅黑" panose="020B0503020204020204" pitchFamily="34" charset="-122"/>
                <a:cs typeface="Times New Roman" panose="02020603050405020304" charset="0"/>
              </a:rPr>
              <a:t>不填写本人信息</a:t>
            </a:r>
            <a:r>
              <a:rPr lang="zh-CN" altLang="en-US" sz="1600" kern="100" dirty="0">
                <a:latin typeface="微软雅黑" panose="020B0503020204020204" pitchFamily="34" charset="-122"/>
                <a:ea typeface="微软雅黑" panose="020B0503020204020204" pitchFamily="34" charset="-122"/>
                <a:cs typeface="Times New Roman" panose="02020603050405020304" charset="0"/>
              </a:rPr>
              <a:t>。</a:t>
            </a:r>
            <a:endParaRPr lang="en-US" altLang="zh-CN" sz="1600" kern="100" dirty="0">
              <a:latin typeface="微软雅黑" panose="020B0503020204020204" pitchFamily="34" charset="-122"/>
              <a:ea typeface="微软雅黑" panose="020B0503020204020204" pitchFamily="34" charset="-122"/>
              <a:cs typeface="Times New Roman" panose="02020603050405020304" charset="0"/>
            </a:endParaRPr>
          </a:p>
          <a:p>
            <a:pPr marL="285750" indent="-285750" algn="just">
              <a:lnSpc>
                <a:spcPct val="150000"/>
              </a:lnSpc>
              <a:spcAft>
                <a:spcPts val="0"/>
              </a:spcAft>
              <a:buFont typeface="Arial" panose="020B0604020202020204" pitchFamily="34" charset="0"/>
              <a:buChar char="•"/>
            </a:pPr>
            <a:r>
              <a:rPr lang="zh-CN" altLang="en-US" sz="1600" kern="100" dirty="0">
                <a:latin typeface="微软雅黑" panose="020B0503020204020204" pitchFamily="34" charset="-122"/>
                <a:ea typeface="微软雅黑" panose="020B0503020204020204" pitchFamily="34" charset="-122"/>
                <a:cs typeface="Times New Roman" panose="02020603050405020304" charset="0"/>
              </a:rPr>
              <a:t>家庭成员各项信息均为必填。</a:t>
            </a:r>
            <a:endParaRPr lang="en-US" altLang="zh-CN" sz="1600" kern="100" dirty="0">
              <a:latin typeface="微软雅黑" panose="020B0503020204020204" pitchFamily="34" charset="-122"/>
              <a:ea typeface="微软雅黑" panose="020B0503020204020204" pitchFamily="34" charset="-122"/>
              <a:cs typeface="Times New Roman" panose="02020603050405020304" charset="0"/>
            </a:endParaRPr>
          </a:p>
          <a:p>
            <a:pPr marL="285750" indent="-285750" algn="just">
              <a:lnSpc>
                <a:spcPct val="150000"/>
              </a:lnSpc>
              <a:spcAft>
                <a:spcPts val="0"/>
              </a:spcAft>
              <a:buFont typeface="Arial" panose="020B0604020202020204" pitchFamily="34" charset="0"/>
              <a:buChar char="•"/>
            </a:pPr>
            <a:r>
              <a:rPr lang="zh-CN" altLang="en-US" sz="1600" kern="100" dirty="0">
                <a:latin typeface="微软雅黑" panose="020B0503020204020204" pitchFamily="34" charset="-122"/>
                <a:ea typeface="微软雅黑" panose="020B0503020204020204" pitchFamily="34" charset="-122"/>
                <a:cs typeface="Times New Roman" panose="02020603050405020304" charset="0"/>
              </a:rPr>
              <a:t>毛收入：扣除各项开支前的全部收入。</a:t>
            </a:r>
            <a:endParaRPr lang="en-US" altLang="zh-CN" sz="1600" kern="100" dirty="0">
              <a:latin typeface="微软雅黑" panose="020B0503020204020204" pitchFamily="34" charset="-122"/>
              <a:ea typeface="微软雅黑" panose="020B0503020204020204" pitchFamily="34" charset="-122"/>
              <a:cs typeface="Times New Roman" panose="02020603050405020304" charset="0"/>
            </a:endParaRPr>
          </a:p>
          <a:p>
            <a:pPr marL="285750" indent="-285750" algn="just">
              <a:lnSpc>
                <a:spcPct val="150000"/>
              </a:lnSpc>
              <a:spcAft>
                <a:spcPts val="0"/>
              </a:spcAft>
              <a:buFont typeface="Arial" panose="020B0604020202020204" pitchFamily="34" charset="0"/>
              <a:buChar char="•"/>
            </a:pPr>
            <a:r>
              <a:rPr lang="zh-CN" altLang="en-US" sz="1600" kern="100" dirty="0">
                <a:latin typeface="微软雅黑" panose="020B0503020204020204" pitchFamily="34" charset="-122"/>
                <a:ea typeface="微软雅黑" panose="020B0503020204020204" pitchFamily="34" charset="-122"/>
                <a:cs typeface="Times New Roman" panose="02020603050405020304" charset="0"/>
              </a:rPr>
              <a:t>净收入：去掉生活、生产、医疗等基本费用后的收入。</a:t>
            </a:r>
            <a:endParaRPr lang="en-US" altLang="zh-CN" sz="1600" kern="100" dirty="0">
              <a:latin typeface="微软雅黑" panose="020B0503020204020204" pitchFamily="34" charset="-122"/>
              <a:ea typeface="微软雅黑" panose="020B0503020204020204" pitchFamily="34" charset="-122"/>
              <a:cs typeface="Times New Roman" panose="02020603050405020304" charset="0"/>
            </a:endParaRPr>
          </a:p>
          <a:p>
            <a:pPr marL="285750" indent="-285750" algn="just">
              <a:lnSpc>
                <a:spcPct val="150000"/>
              </a:lnSpc>
              <a:spcAft>
                <a:spcPts val="0"/>
              </a:spcAft>
              <a:buFont typeface="Arial" panose="020B0604020202020204" pitchFamily="34" charset="0"/>
              <a:buChar char="•"/>
            </a:pPr>
            <a:r>
              <a:rPr lang="zh-CN" altLang="en-US" sz="1600" kern="100" dirty="0">
                <a:latin typeface="微软雅黑" panose="020B0503020204020204" pitchFamily="34" charset="-122"/>
                <a:ea typeface="微软雅黑" panose="020B0503020204020204" pitchFamily="34" charset="-122"/>
                <a:cs typeface="Times New Roman" panose="02020603050405020304" charset="0"/>
              </a:rPr>
              <a:t>父母支付的赡养费，可在家庭突发情况一栏中的</a:t>
            </a:r>
            <a:r>
              <a:rPr lang="zh-CN" altLang="en-US" sz="1600" b="1" kern="100" dirty="0">
                <a:latin typeface="微软雅黑" panose="020B0503020204020204" pitchFamily="34" charset="-122"/>
                <a:ea typeface="微软雅黑" panose="020B0503020204020204" pitchFamily="34" charset="-122"/>
                <a:cs typeface="Times New Roman" panose="02020603050405020304" charset="0"/>
              </a:rPr>
              <a:t>其他情况</a:t>
            </a:r>
            <a:r>
              <a:rPr lang="zh-CN" altLang="en-US" sz="1600" kern="100" dirty="0">
                <a:latin typeface="微软雅黑" panose="020B0503020204020204" pitchFamily="34" charset="-122"/>
                <a:ea typeface="微软雅黑" panose="020B0503020204020204" pitchFamily="34" charset="-122"/>
                <a:cs typeface="Times New Roman" panose="02020603050405020304" charset="0"/>
              </a:rPr>
              <a:t>中详细说明。</a:t>
            </a:r>
            <a:endParaRPr lang="en-US" altLang="zh-CN" sz="1600" kern="100" dirty="0">
              <a:latin typeface="微软雅黑" panose="020B0503020204020204" pitchFamily="34" charset="-122"/>
              <a:ea typeface="微软雅黑" panose="020B0503020204020204" pitchFamily="34" charset="-122"/>
              <a:cs typeface="Times New Roman" panose="02020603050405020304" charset="0"/>
            </a:endParaRPr>
          </a:p>
          <a:p>
            <a:pPr marL="285750" indent="-285750" algn="just">
              <a:lnSpc>
                <a:spcPct val="150000"/>
              </a:lnSpc>
              <a:spcAft>
                <a:spcPts val="0"/>
              </a:spcAft>
              <a:buFont typeface="Arial" panose="020B0604020202020204" pitchFamily="34" charset="0"/>
              <a:buChar char="•"/>
            </a:pPr>
            <a:r>
              <a:rPr lang="zh-CN" altLang="en-US" sz="1600" kern="100" dirty="0">
                <a:latin typeface="微软雅黑" panose="020B0503020204020204" pitchFamily="34" charset="-122"/>
                <a:ea typeface="微软雅黑" panose="020B0503020204020204" pitchFamily="34" charset="-122"/>
                <a:cs typeface="Times New Roman" panose="02020603050405020304" charset="0"/>
              </a:rPr>
              <a:t>家庭类型：据实选择，一项或几项。</a:t>
            </a:r>
            <a:endParaRPr lang="en-US" altLang="zh-CN" sz="1600" kern="100" dirty="0">
              <a:latin typeface="微软雅黑" panose="020B0503020204020204" pitchFamily="34" charset="-122"/>
              <a:ea typeface="微软雅黑" panose="020B0503020204020204" pitchFamily="34" charset="-122"/>
              <a:cs typeface="Times New Roman" panose="02020603050405020304" charset="0"/>
            </a:endParaRPr>
          </a:p>
          <a:p>
            <a:pPr marL="285750" indent="-285750" algn="just">
              <a:lnSpc>
                <a:spcPct val="150000"/>
              </a:lnSpc>
              <a:spcAft>
                <a:spcPts val="0"/>
              </a:spcAft>
              <a:buFont typeface="Arial" panose="020B0604020202020204" pitchFamily="34" charset="0"/>
              <a:buChar char="•"/>
            </a:pPr>
            <a:r>
              <a:rPr lang="zh-CN" altLang="en-US" sz="1600" kern="100" dirty="0">
                <a:latin typeface="微软雅黑" panose="020B0503020204020204" pitchFamily="34" charset="-122"/>
                <a:ea typeface="微软雅黑" panose="020B0503020204020204" pitchFamily="34" charset="-122"/>
                <a:cs typeface="Times New Roman" panose="02020603050405020304" charset="0"/>
              </a:rPr>
              <a:t>全部填写完成后，点击左上角“</a:t>
            </a:r>
            <a:r>
              <a:rPr lang="zh-CN" altLang="en-US" sz="1600" b="1" kern="100" dirty="0">
                <a:solidFill>
                  <a:srgbClr val="FF0000"/>
                </a:solidFill>
                <a:latin typeface="微软雅黑" panose="020B0503020204020204" pitchFamily="34" charset="-122"/>
                <a:ea typeface="微软雅黑" panose="020B0503020204020204" pitchFamily="34" charset="-122"/>
                <a:cs typeface="Times New Roman" panose="02020603050405020304" charset="0"/>
              </a:rPr>
              <a:t>保存</a:t>
            </a:r>
            <a:r>
              <a:rPr lang="zh-CN" altLang="en-US" sz="1600" kern="100" dirty="0">
                <a:latin typeface="微软雅黑" panose="020B0503020204020204" pitchFamily="34" charset="-122"/>
                <a:ea typeface="微软雅黑" panose="020B0503020204020204" pitchFamily="34" charset="-122"/>
                <a:cs typeface="Times New Roman" panose="02020603050405020304" charset="0"/>
              </a:rPr>
              <a:t>”查看结果（预览版本），确认无误后点击“</a:t>
            </a:r>
            <a:r>
              <a:rPr lang="zh-CN" altLang="en-US" sz="1600" b="1" kern="100" dirty="0">
                <a:solidFill>
                  <a:srgbClr val="FF0000"/>
                </a:solidFill>
                <a:latin typeface="微软雅黑" panose="020B0503020204020204" pitchFamily="34" charset="-122"/>
                <a:ea typeface="微软雅黑" panose="020B0503020204020204" pitchFamily="34" charset="-122"/>
                <a:cs typeface="Times New Roman" panose="02020603050405020304" charset="0"/>
              </a:rPr>
              <a:t>提交</a:t>
            </a:r>
            <a:r>
              <a:rPr lang="zh-CN" altLang="en-US" sz="1600" kern="100" dirty="0">
                <a:latin typeface="微软雅黑" panose="020B0503020204020204" pitchFamily="34" charset="-122"/>
                <a:ea typeface="微软雅黑" panose="020B0503020204020204" pitchFamily="34" charset="-122"/>
                <a:cs typeface="Times New Roman" panose="02020603050405020304" charset="0"/>
              </a:rPr>
              <a:t>”。</a:t>
            </a:r>
            <a:endParaRPr lang="en-US" altLang="zh-CN" sz="1600" kern="100" dirty="0">
              <a:latin typeface="微软雅黑" panose="020B0503020204020204" pitchFamily="34" charset="-122"/>
              <a:ea typeface="微软雅黑" panose="020B0503020204020204" pitchFamily="34" charset="-122"/>
              <a:cs typeface="Times New Roman" panose="02020603050405020304" charset="0"/>
            </a:endParaRPr>
          </a:p>
          <a:p>
            <a:pPr marL="285750" indent="-285750" algn="just">
              <a:lnSpc>
                <a:spcPct val="150000"/>
              </a:lnSpc>
              <a:spcAft>
                <a:spcPts val="0"/>
              </a:spcAft>
              <a:buFont typeface="Arial" panose="020B0604020202020204" pitchFamily="34" charset="0"/>
              <a:buChar char="•"/>
            </a:pPr>
            <a:r>
              <a:rPr lang="zh-CN" altLang="en-US" sz="1600" kern="100" dirty="0">
                <a:latin typeface="微软雅黑" panose="020B0503020204020204" pitchFamily="34" charset="-122"/>
                <a:ea typeface="微软雅黑" panose="020B0503020204020204" pitchFamily="34" charset="-122"/>
                <a:cs typeface="Times New Roman" panose="02020603050405020304" charset="0"/>
              </a:rPr>
              <a:t>家庭人口数、家庭年毛收入总计和家庭人均年毛收入为系统根据“家庭基本情况”一栏</a:t>
            </a:r>
            <a:r>
              <a:rPr lang="zh-CN" altLang="en-US" sz="1600" b="1" kern="100" dirty="0">
                <a:latin typeface="微软雅黑" panose="020B0503020204020204" pitchFamily="34" charset="-122"/>
                <a:ea typeface="微软雅黑" panose="020B0503020204020204" pitchFamily="34" charset="-122"/>
                <a:cs typeface="Times New Roman" panose="02020603050405020304" charset="0"/>
              </a:rPr>
              <a:t>自动计算</a:t>
            </a:r>
            <a:r>
              <a:rPr lang="zh-CN" altLang="en-US" sz="1600" kern="100" dirty="0">
                <a:latin typeface="微软雅黑" panose="020B0503020204020204" pitchFamily="34" charset="-122"/>
                <a:ea typeface="微软雅黑" panose="020B0503020204020204" pitchFamily="34" charset="-122"/>
                <a:cs typeface="Times New Roman" panose="02020603050405020304" charset="0"/>
              </a:rPr>
              <a:t>，若想修改请在“家庭基本情况”一栏修改</a:t>
            </a:r>
            <a:endParaRPr lang="en-US" altLang="zh-CN" sz="1600" kern="100" dirty="0">
              <a:latin typeface="微软雅黑" panose="020B0503020204020204" pitchFamily="34" charset="-122"/>
              <a:ea typeface="微软雅黑" panose="020B0503020204020204" pitchFamily="34" charset="-122"/>
              <a:cs typeface="Times New Roman" panose="02020603050405020304" charset="0"/>
            </a:endParaRPr>
          </a:p>
        </p:txBody>
      </p:sp>
      <p:pic>
        <p:nvPicPr>
          <p:cNvPr id="14" name="图片 13"/>
          <p:cNvPicPr>
            <a:picLocks noChangeAspect="1"/>
          </p:cNvPicPr>
          <p:nvPr/>
        </p:nvPicPr>
        <p:blipFill>
          <a:blip r:embed="rId1"/>
          <a:stretch>
            <a:fillRect/>
          </a:stretch>
        </p:blipFill>
        <p:spPr>
          <a:xfrm>
            <a:off x="448301" y="2446321"/>
            <a:ext cx="7035721" cy="4646731"/>
          </a:xfrm>
          <a:prstGeom prst="rect">
            <a:avLst/>
          </a:prstGeom>
        </p:spPr>
      </p:pic>
      <p:pic>
        <p:nvPicPr>
          <p:cNvPr id="16" name="图片 15"/>
          <p:cNvPicPr>
            <a:picLocks noChangeAspect="1"/>
          </p:cNvPicPr>
          <p:nvPr/>
        </p:nvPicPr>
        <p:blipFill>
          <a:blip r:embed="rId2"/>
          <a:stretch>
            <a:fillRect/>
          </a:stretch>
        </p:blipFill>
        <p:spPr>
          <a:xfrm>
            <a:off x="448301" y="736005"/>
            <a:ext cx="7035721" cy="171031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18926" y="736005"/>
            <a:ext cx="3829737" cy="6504459"/>
          </a:xfrm>
          <a:prstGeom prst="rect">
            <a:avLst/>
          </a:prstGeom>
        </p:spPr>
      </p:pic>
      <p:sp>
        <p:nvSpPr>
          <p:cNvPr id="75" name="AutoShape 91"/>
          <p:cNvSpPr/>
          <p:nvPr/>
        </p:nvSpPr>
        <p:spPr bwMode="auto">
          <a:xfrm>
            <a:off x="12365980" y="2893272"/>
            <a:ext cx="412965" cy="454380"/>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chemeClr val="accent3"/>
          </a:solidFill>
          <a:ln>
            <a:noFill/>
          </a:ln>
          <a:effectLst/>
        </p:spPr>
        <p:txBody>
          <a:bodyPr lIns="46516" tIns="46516" rIns="46516" bIns="46516"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4" name="Group 83"/>
          <p:cNvGrpSpPr/>
          <p:nvPr/>
        </p:nvGrpSpPr>
        <p:grpSpPr>
          <a:xfrm>
            <a:off x="10965879" y="2752229"/>
            <a:ext cx="1066448" cy="3975410"/>
            <a:chOff x="5514228" y="3347003"/>
            <a:chExt cx="1164707" cy="4340559"/>
          </a:xfrm>
        </p:grpSpPr>
        <p:sp>
          <p:nvSpPr>
            <p:cNvPr id="48" name="Freeform 5"/>
            <p:cNvSpPr>
              <a:spLocks noEditPoints="1"/>
            </p:cNvSpPr>
            <p:nvPr/>
          </p:nvSpPr>
          <p:spPr bwMode="auto">
            <a:xfrm>
              <a:off x="5514228" y="3347003"/>
              <a:ext cx="1164707" cy="4340559"/>
            </a:xfrm>
            <a:custGeom>
              <a:avLst/>
              <a:gdLst>
                <a:gd name="T0" fmla="*/ 770 w 1514"/>
                <a:gd name="T1" fmla="*/ 0 h 5643"/>
                <a:gd name="T2" fmla="*/ 18 w 1514"/>
                <a:gd name="T3" fmla="*/ 745 h 5643"/>
                <a:gd name="T4" fmla="*/ 702 w 1514"/>
                <a:gd name="T5" fmla="*/ 2271 h 5643"/>
                <a:gd name="T6" fmla="*/ 723 w 1514"/>
                <a:gd name="T7" fmla="*/ 4798 h 5643"/>
                <a:gd name="T8" fmla="*/ 770 w 1514"/>
                <a:gd name="T9" fmla="*/ 5643 h 5643"/>
                <a:gd name="T10" fmla="*/ 816 w 1514"/>
                <a:gd name="T11" fmla="*/ 4803 h 5643"/>
                <a:gd name="T12" fmla="*/ 872 w 1514"/>
                <a:gd name="T13" fmla="*/ 2278 h 5643"/>
                <a:gd name="T14" fmla="*/ 1514 w 1514"/>
                <a:gd name="T15" fmla="*/ 745 h 5643"/>
                <a:gd name="T16" fmla="*/ 770 w 1514"/>
                <a:gd name="T17" fmla="*/ 0 h 5643"/>
                <a:gd name="T18" fmla="*/ 381 w 1514"/>
                <a:gd name="T19" fmla="*/ 1217 h 5643"/>
                <a:gd name="T20" fmla="*/ 159 w 1514"/>
                <a:gd name="T21" fmla="*/ 745 h 5643"/>
                <a:gd name="T22" fmla="*/ 770 w 1514"/>
                <a:gd name="T23" fmla="*/ 133 h 5643"/>
                <a:gd name="T24" fmla="*/ 1382 w 1514"/>
                <a:gd name="T25" fmla="*/ 745 h 5643"/>
                <a:gd name="T26" fmla="*/ 1048 w 1514"/>
                <a:gd name="T27" fmla="*/ 1311 h 5643"/>
                <a:gd name="T28" fmla="*/ 381 w 1514"/>
                <a:gd name="T29" fmla="*/ 1217 h 5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4" h="5643">
                  <a:moveTo>
                    <a:pt x="770" y="0"/>
                  </a:moveTo>
                  <a:cubicBezTo>
                    <a:pt x="359" y="0"/>
                    <a:pt x="0" y="334"/>
                    <a:pt x="18" y="745"/>
                  </a:cubicBezTo>
                  <a:cubicBezTo>
                    <a:pt x="47" y="1432"/>
                    <a:pt x="656" y="1558"/>
                    <a:pt x="702" y="2271"/>
                  </a:cubicBezTo>
                  <a:cubicBezTo>
                    <a:pt x="736" y="2806"/>
                    <a:pt x="723" y="3445"/>
                    <a:pt x="723" y="4798"/>
                  </a:cubicBezTo>
                  <a:cubicBezTo>
                    <a:pt x="723" y="4939"/>
                    <a:pt x="734" y="5643"/>
                    <a:pt x="770" y="5643"/>
                  </a:cubicBezTo>
                  <a:cubicBezTo>
                    <a:pt x="807" y="5643"/>
                    <a:pt x="816" y="4943"/>
                    <a:pt x="816" y="4803"/>
                  </a:cubicBezTo>
                  <a:cubicBezTo>
                    <a:pt x="816" y="3462"/>
                    <a:pt x="842" y="2810"/>
                    <a:pt x="872" y="2278"/>
                  </a:cubicBezTo>
                  <a:cubicBezTo>
                    <a:pt x="912" y="1563"/>
                    <a:pt x="1514" y="1312"/>
                    <a:pt x="1514" y="745"/>
                  </a:cubicBezTo>
                  <a:cubicBezTo>
                    <a:pt x="1514" y="334"/>
                    <a:pt x="1181" y="0"/>
                    <a:pt x="770" y="0"/>
                  </a:cubicBezTo>
                  <a:close/>
                  <a:moveTo>
                    <a:pt x="381" y="1217"/>
                  </a:moveTo>
                  <a:cubicBezTo>
                    <a:pt x="280" y="1111"/>
                    <a:pt x="159" y="935"/>
                    <a:pt x="159" y="745"/>
                  </a:cubicBezTo>
                  <a:cubicBezTo>
                    <a:pt x="159" y="407"/>
                    <a:pt x="432" y="133"/>
                    <a:pt x="770" y="133"/>
                  </a:cubicBezTo>
                  <a:cubicBezTo>
                    <a:pt x="1108" y="133"/>
                    <a:pt x="1382" y="407"/>
                    <a:pt x="1382" y="745"/>
                  </a:cubicBezTo>
                  <a:cubicBezTo>
                    <a:pt x="1382" y="829"/>
                    <a:pt x="1330" y="1116"/>
                    <a:pt x="1048" y="1311"/>
                  </a:cubicBezTo>
                  <a:cubicBezTo>
                    <a:pt x="822" y="1467"/>
                    <a:pt x="603" y="1448"/>
                    <a:pt x="381" y="1217"/>
                  </a:cubicBezTo>
                  <a:close/>
                </a:path>
              </a:pathLst>
            </a:custGeom>
            <a:solidFill>
              <a:schemeClr val="accent1"/>
            </a:solidFill>
            <a:ln>
              <a:noFill/>
            </a:ln>
          </p:spPr>
          <p:txBody>
            <a:bodyPr vert="horz" wrap="square" lIns="41874" tIns="20937" rIns="41874" bIns="20937"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24"/>
            <p:cNvSpPr/>
            <p:nvPr/>
          </p:nvSpPr>
          <p:spPr bwMode="auto">
            <a:xfrm>
              <a:off x="5892330" y="3749059"/>
              <a:ext cx="407339" cy="324950"/>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chemeClr val="accent1"/>
            </a:solidFill>
            <a:ln>
              <a:noFill/>
            </a:ln>
            <a:effectLst/>
          </p:spPr>
          <p:txBody>
            <a:bodyPr lIns="23262" tIns="23262" rIns="23262" bIns="23262"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5" name="Group 84"/>
          <p:cNvGrpSpPr/>
          <p:nvPr/>
        </p:nvGrpSpPr>
        <p:grpSpPr>
          <a:xfrm>
            <a:off x="10206344" y="3718512"/>
            <a:ext cx="1215136" cy="2209157"/>
            <a:chOff x="4684712" y="4402042"/>
            <a:chExt cx="1327095" cy="2412072"/>
          </a:xfrm>
        </p:grpSpPr>
        <p:sp>
          <p:nvSpPr>
            <p:cNvPr id="51" name="Freeform 10"/>
            <p:cNvSpPr>
              <a:spLocks noEditPoints="1"/>
            </p:cNvSpPr>
            <p:nvPr/>
          </p:nvSpPr>
          <p:spPr bwMode="auto">
            <a:xfrm>
              <a:off x="4684712" y="4402042"/>
              <a:ext cx="1327095" cy="2412072"/>
            </a:xfrm>
            <a:custGeom>
              <a:avLst/>
              <a:gdLst>
                <a:gd name="T0" fmla="*/ 0 w 1725"/>
                <a:gd name="T1" fmla="*/ 728 h 3136"/>
                <a:gd name="T2" fmla="*/ 654 w 1725"/>
                <a:gd name="T3" fmla="*/ 1382 h 3136"/>
                <a:gd name="T4" fmla="*/ 1577 w 1725"/>
                <a:gd name="T5" fmla="*/ 1789 h 3136"/>
                <a:gd name="T6" fmla="*/ 1669 w 1725"/>
                <a:gd name="T7" fmla="*/ 3119 h 3136"/>
                <a:gd name="T8" fmla="*/ 1666 w 1725"/>
                <a:gd name="T9" fmla="*/ 1513 h 3136"/>
                <a:gd name="T10" fmla="*/ 654 w 1725"/>
                <a:gd name="T11" fmla="*/ 73 h 3136"/>
                <a:gd name="T12" fmla="*/ 0 w 1725"/>
                <a:gd name="T13" fmla="*/ 728 h 3136"/>
                <a:gd name="T14" fmla="*/ 119 w 1725"/>
                <a:gd name="T15" fmla="*/ 727 h 3136"/>
                <a:gd name="T16" fmla="*/ 858 w 1725"/>
                <a:gd name="T17" fmla="*/ 232 h 3136"/>
                <a:gd name="T18" fmla="*/ 858 w 1725"/>
                <a:gd name="T19" fmla="*/ 232 h 3136"/>
                <a:gd name="T20" fmla="*/ 1517 w 1725"/>
                <a:gd name="T21" fmla="*/ 1260 h 3136"/>
                <a:gd name="T22" fmla="*/ 1327 w 1725"/>
                <a:gd name="T23" fmla="*/ 1365 h 3136"/>
                <a:gd name="T24" fmla="*/ 654 w 1725"/>
                <a:gd name="T25" fmla="*/ 1263 h 3136"/>
                <a:gd name="T26" fmla="*/ 119 w 1725"/>
                <a:gd name="T27" fmla="*/ 727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5" h="3136">
                  <a:moveTo>
                    <a:pt x="0" y="728"/>
                  </a:moveTo>
                  <a:cubicBezTo>
                    <a:pt x="0" y="1089"/>
                    <a:pt x="293" y="1382"/>
                    <a:pt x="654" y="1382"/>
                  </a:cubicBezTo>
                  <a:cubicBezTo>
                    <a:pt x="654" y="1382"/>
                    <a:pt x="1471" y="1368"/>
                    <a:pt x="1577" y="1789"/>
                  </a:cubicBezTo>
                  <a:cubicBezTo>
                    <a:pt x="1650" y="2081"/>
                    <a:pt x="1614" y="3136"/>
                    <a:pt x="1669" y="3119"/>
                  </a:cubicBezTo>
                  <a:cubicBezTo>
                    <a:pt x="1725" y="3102"/>
                    <a:pt x="1666" y="1513"/>
                    <a:pt x="1666" y="1513"/>
                  </a:cubicBezTo>
                  <a:cubicBezTo>
                    <a:pt x="1666" y="0"/>
                    <a:pt x="654" y="73"/>
                    <a:pt x="654" y="73"/>
                  </a:cubicBezTo>
                  <a:cubicBezTo>
                    <a:pt x="293" y="73"/>
                    <a:pt x="0" y="366"/>
                    <a:pt x="0" y="728"/>
                  </a:cubicBezTo>
                  <a:close/>
                  <a:moveTo>
                    <a:pt x="119" y="727"/>
                  </a:moveTo>
                  <a:cubicBezTo>
                    <a:pt x="119" y="431"/>
                    <a:pt x="464" y="101"/>
                    <a:pt x="858" y="232"/>
                  </a:cubicBezTo>
                  <a:cubicBezTo>
                    <a:pt x="858" y="232"/>
                    <a:pt x="858" y="232"/>
                    <a:pt x="858" y="232"/>
                  </a:cubicBezTo>
                  <a:cubicBezTo>
                    <a:pt x="1302" y="379"/>
                    <a:pt x="1461" y="872"/>
                    <a:pt x="1517" y="1260"/>
                  </a:cubicBezTo>
                  <a:cubicBezTo>
                    <a:pt x="1530" y="1352"/>
                    <a:pt x="1487" y="1434"/>
                    <a:pt x="1327" y="1365"/>
                  </a:cubicBezTo>
                  <a:cubicBezTo>
                    <a:pt x="1190" y="1306"/>
                    <a:pt x="976" y="1254"/>
                    <a:pt x="654" y="1263"/>
                  </a:cubicBezTo>
                  <a:cubicBezTo>
                    <a:pt x="358" y="1263"/>
                    <a:pt x="119" y="1023"/>
                    <a:pt x="119" y="727"/>
                  </a:cubicBezTo>
                  <a:close/>
                </a:path>
              </a:pathLst>
            </a:custGeom>
            <a:solidFill>
              <a:schemeClr val="accent2"/>
            </a:solidFill>
            <a:ln>
              <a:noFill/>
            </a:ln>
          </p:spPr>
          <p:txBody>
            <a:bodyPr vert="horz" wrap="square" lIns="41874" tIns="20937" rIns="41874" bIns="20937"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AutoShape 38"/>
            <p:cNvSpPr/>
            <p:nvPr/>
          </p:nvSpPr>
          <p:spPr bwMode="auto">
            <a:xfrm>
              <a:off x="5076199" y="4805525"/>
              <a:ext cx="345669" cy="347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accent2"/>
            </a:solidFill>
            <a:ln>
              <a:noFill/>
            </a:ln>
            <a:effectLst/>
          </p:spPr>
          <p:txBody>
            <a:bodyPr lIns="23262" tIns="23262" rIns="23262" bIns="23262"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86"/>
          <p:cNvGrpSpPr/>
          <p:nvPr/>
        </p:nvGrpSpPr>
        <p:grpSpPr>
          <a:xfrm>
            <a:off x="11663893" y="4739934"/>
            <a:ext cx="1017283" cy="1164487"/>
            <a:chOff x="6276556" y="5517283"/>
            <a:chExt cx="1111011" cy="1271447"/>
          </a:xfrm>
        </p:grpSpPr>
        <p:sp>
          <p:nvSpPr>
            <p:cNvPr id="50" name="Freeform 8"/>
            <p:cNvSpPr>
              <a:spLocks noEditPoints="1"/>
            </p:cNvSpPr>
            <p:nvPr/>
          </p:nvSpPr>
          <p:spPr bwMode="auto">
            <a:xfrm>
              <a:off x="6276556" y="5517283"/>
              <a:ext cx="1111011" cy="1271447"/>
            </a:xfrm>
            <a:custGeom>
              <a:avLst/>
              <a:gdLst>
                <a:gd name="T0" fmla="*/ 790 w 1444"/>
                <a:gd name="T1" fmla="*/ 20 h 1653"/>
                <a:gd name="T2" fmla="*/ 172 w 1444"/>
                <a:gd name="T3" fmla="*/ 389 h 1653"/>
                <a:gd name="T4" fmla="*/ 58 w 1444"/>
                <a:gd name="T5" fmla="*/ 1653 h 1653"/>
                <a:gd name="T6" fmla="*/ 136 w 1444"/>
                <a:gd name="T7" fmla="*/ 1463 h 1653"/>
                <a:gd name="T8" fmla="*/ 783 w 1444"/>
                <a:gd name="T9" fmla="*/ 1329 h 1653"/>
                <a:gd name="T10" fmla="*/ 1444 w 1444"/>
                <a:gd name="T11" fmla="*/ 675 h 1653"/>
                <a:gd name="T12" fmla="*/ 790 w 1444"/>
                <a:gd name="T13" fmla="*/ 20 h 1653"/>
                <a:gd name="T14" fmla="*/ 792 w 1444"/>
                <a:gd name="T15" fmla="*/ 1206 h 1653"/>
                <a:gd name="T16" fmla="*/ 324 w 1444"/>
                <a:gd name="T17" fmla="*/ 1248 h 1653"/>
                <a:gd name="T18" fmla="*/ 170 w 1444"/>
                <a:gd name="T19" fmla="*/ 1129 h 1653"/>
                <a:gd name="T20" fmla="*/ 337 w 1444"/>
                <a:gd name="T21" fmla="*/ 389 h 1653"/>
                <a:gd name="T22" fmla="*/ 792 w 1444"/>
                <a:gd name="T23" fmla="*/ 135 h 1653"/>
                <a:gd name="T24" fmla="*/ 1328 w 1444"/>
                <a:gd name="T25" fmla="*/ 671 h 1653"/>
                <a:gd name="T26" fmla="*/ 792 w 1444"/>
                <a:gd name="T27" fmla="*/ 1206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4" h="1653">
                  <a:moveTo>
                    <a:pt x="790" y="20"/>
                  </a:moveTo>
                  <a:cubicBezTo>
                    <a:pt x="453" y="39"/>
                    <a:pt x="262" y="224"/>
                    <a:pt x="172" y="389"/>
                  </a:cubicBezTo>
                  <a:cubicBezTo>
                    <a:pt x="0" y="703"/>
                    <a:pt x="0" y="1653"/>
                    <a:pt x="58" y="1653"/>
                  </a:cubicBezTo>
                  <a:cubicBezTo>
                    <a:pt x="99" y="1653"/>
                    <a:pt x="57" y="1579"/>
                    <a:pt x="136" y="1463"/>
                  </a:cubicBezTo>
                  <a:cubicBezTo>
                    <a:pt x="221" y="1338"/>
                    <a:pt x="783" y="1329"/>
                    <a:pt x="783" y="1329"/>
                  </a:cubicBezTo>
                  <a:cubicBezTo>
                    <a:pt x="1151" y="1329"/>
                    <a:pt x="1444" y="1036"/>
                    <a:pt x="1444" y="675"/>
                  </a:cubicBezTo>
                  <a:cubicBezTo>
                    <a:pt x="1444" y="313"/>
                    <a:pt x="1151" y="0"/>
                    <a:pt x="790" y="20"/>
                  </a:cubicBezTo>
                  <a:close/>
                  <a:moveTo>
                    <a:pt x="792" y="1206"/>
                  </a:moveTo>
                  <a:cubicBezTo>
                    <a:pt x="582" y="1199"/>
                    <a:pt x="427" y="1223"/>
                    <a:pt x="324" y="1248"/>
                  </a:cubicBezTo>
                  <a:cubicBezTo>
                    <a:pt x="222" y="1273"/>
                    <a:pt x="170" y="1254"/>
                    <a:pt x="170" y="1129"/>
                  </a:cubicBezTo>
                  <a:cubicBezTo>
                    <a:pt x="170" y="923"/>
                    <a:pt x="204" y="603"/>
                    <a:pt x="337" y="389"/>
                  </a:cubicBezTo>
                  <a:cubicBezTo>
                    <a:pt x="432" y="237"/>
                    <a:pt x="600" y="135"/>
                    <a:pt x="792" y="135"/>
                  </a:cubicBezTo>
                  <a:cubicBezTo>
                    <a:pt x="1088" y="135"/>
                    <a:pt x="1328" y="375"/>
                    <a:pt x="1328" y="671"/>
                  </a:cubicBezTo>
                  <a:cubicBezTo>
                    <a:pt x="1328" y="966"/>
                    <a:pt x="1088" y="1206"/>
                    <a:pt x="792" y="1206"/>
                  </a:cubicBezTo>
                  <a:close/>
                </a:path>
              </a:pathLst>
            </a:custGeom>
            <a:solidFill>
              <a:schemeClr val="accent5"/>
            </a:solidFill>
            <a:ln>
              <a:noFill/>
            </a:ln>
          </p:spPr>
          <p:txBody>
            <a:bodyPr vert="horz" wrap="square" lIns="41874" tIns="20937" rIns="41874" bIns="20937"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AutoShape 66"/>
            <p:cNvSpPr/>
            <p:nvPr/>
          </p:nvSpPr>
          <p:spPr bwMode="auto">
            <a:xfrm>
              <a:off x="6728635" y="5874499"/>
              <a:ext cx="314696" cy="3146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5"/>
            </a:solidFill>
            <a:ln>
              <a:noFill/>
            </a:ln>
            <a:effectLst/>
          </p:spPr>
          <p:txBody>
            <a:bodyPr lIns="23262" tIns="23262" rIns="23262" bIns="23262"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8" name="Group 87"/>
          <p:cNvGrpSpPr/>
          <p:nvPr/>
        </p:nvGrpSpPr>
        <p:grpSpPr>
          <a:xfrm>
            <a:off x="11606385" y="3714339"/>
            <a:ext cx="1215733" cy="2209157"/>
            <a:chOff x="6213749" y="4397485"/>
            <a:chExt cx="1327746" cy="2412072"/>
          </a:xfrm>
        </p:grpSpPr>
        <p:sp>
          <p:nvSpPr>
            <p:cNvPr id="49" name="Freeform 7"/>
            <p:cNvSpPr>
              <a:spLocks noEditPoints="1"/>
            </p:cNvSpPr>
            <p:nvPr/>
          </p:nvSpPr>
          <p:spPr bwMode="auto">
            <a:xfrm>
              <a:off x="6213749" y="4397485"/>
              <a:ext cx="1327746" cy="2412072"/>
            </a:xfrm>
            <a:custGeom>
              <a:avLst/>
              <a:gdLst>
                <a:gd name="T0" fmla="*/ 1072 w 1726"/>
                <a:gd name="T1" fmla="*/ 73 h 3136"/>
                <a:gd name="T2" fmla="*/ 60 w 1726"/>
                <a:gd name="T3" fmla="*/ 1513 h 3136"/>
                <a:gd name="T4" fmla="*/ 57 w 1726"/>
                <a:gd name="T5" fmla="*/ 3119 h 3136"/>
                <a:gd name="T6" fmla="*/ 149 w 1726"/>
                <a:gd name="T7" fmla="*/ 1789 h 3136"/>
                <a:gd name="T8" fmla="*/ 1072 w 1726"/>
                <a:gd name="T9" fmla="*/ 1382 h 3136"/>
                <a:gd name="T10" fmla="*/ 1726 w 1726"/>
                <a:gd name="T11" fmla="*/ 728 h 3136"/>
                <a:gd name="T12" fmla="*/ 1072 w 1726"/>
                <a:gd name="T13" fmla="*/ 73 h 3136"/>
                <a:gd name="T14" fmla="*/ 1072 w 1726"/>
                <a:gd name="T15" fmla="*/ 1263 h 3136"/>
                <a:gd name="T16" fmla="*/ 399 w 1726"/>
                <a:gd name="T17" fmla="*/ 1365 h 3136"/>
                <a:gd name="T18" fmla="*/ 209 w 1726"/>
                <a:gd name="T19" fmla="*/ 1260 h 3136"/>
                <a:gd name="T20" fmla="*/ 867 w 1726"/>
                <a:gd name="T21" fmla="*/ 232 h 3136"/>
                <a:gd name="T22" fmla="*/ 867 w 1726"/>
                <a:gd name="T23" fmla="*/ 232 h 3136"/>
                <a:gd name="T24" fmla="*/ 1607 w 1726"/>
                <a:gd name="T25" fmla="*/ 727 h 3136"/>
                <a:gd name="T26" fmla="*/ 1072 w 1726"/>
                <a:gd name="T27" fmla="*/ 1263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6" h="3136">
                  <a:moveTo>
                    <a:pt x="1072" y="73"/>
                  </a:moveTo>
                  <a:cubicBezTo>
                    <a:pt x="1072" y="73"/>
                    <a:pt x="60" y="0"/>
                    <a:pt x="60" y="1513"/>
                  </a:cubicBezTo>
                  <a:cubicBezTo>
                    <a:pt x="60" y="1513"/>
                    <a:pt x="0" y="3102"/>
                    <a:pt x="57" y="3119"/>
                  </a:cubicBezTo>
                  <a:cubicBezTo>
                    <a:pt x="111" y="3136"/>
                    <a:pt x="75" y="2081"/>
                    <a:pt x="149" y="1789"/>
                  </a:cubicBezTo>
                  <a:cubicBezTo>
                    <a:pt x="255" y="1368"/>
                    <a:pt x="1072" y="1382"/>
                    <a:pt x="1072" y="1382"/>
                  </a:cubicBezTo>
                  <a:cubicBezTo>
                    <a:pt x="1433" y="1382"/>
                    <a:pt x="1726" y="1089"/>
                    <a:pt x="1726" y="728"/>
                  </a:cubicBezTo>
                  <a:cubicBezTo>
                    <a:pt x="1726" y="366"/>
                    <a:pt x="1433" y="73"/>
                    <a:pt x="1072" y="73"/>
                  </a:cubicBezTo>
                  <a:close/>
                  <a:moveTo>
                    <a:pt x="1072" y="1263"/>
                  </a:moveTo>
                  <a:cubicBezTo>
                    <a:pt x="750" y="1254"/>
                    <a:pt x="536" y="1306"/>
                    <a:pt x="399" y="1365"/>
                  </a:cubicBezTo>
                  <a:cubicBezTo>
                    <a:pt x="239" y="1434"/>
                    <a:pt x="196" y="1352"/>
                    <a:pt x="209" y="1260"/>
                  </a:cubicBezTo>
                  <a:cubicBezTo>
                    <a:pt x="265" y="872"/>
                    <a:pt x="424" y="379"/>
                    <a:pt x="867" y="232"/>
                  </a:cubicBezTo>
                  <a:cubicBezTo>
                    <a:pt x="867" y="232"/>
                    <a:pt x="867" y="232"/>
                    <a:pt x="867" y="232"/>
                  </a:cubicBezTo>
                  <a:cubicBezTo>
                    <a:pt x="1262" y="101"/>
                    <a:pt x="1607" y="431"/>
                    <a:pt x="1607" y="727"/>
                  </a:cubicBezTo>
                  <a:cubicBezTo>
                    <a:pt x="1607" y="1023"/>
                    <a:pt x="1367" y="1263"/>
                    <a:pt x="1072" y="1263"/>
                  </a:cubicBezTo>
                  <a:close/>
                </a:path>
              </a:pathLst>
            </a:custGeom>
            <a:solidFill>
              <a:schemeClr val="accent3"/>
            </a:solidFill>
            <a:ln>
              <a:noFill/>
            </a:ln>
          </p:spPr>
          <p:txBody>
            <a:bodyPr vert="horz" wrap="square" lIns="41874" tIns="20937" rIns="41874" bIns="20937"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122"/>
            <p:cNvSpPr/>
            <p:nvPr/>
          </p:nvSpPr>
          <p:spPr bwMode="auto">
            <a:xfrm>
              <a:off x="6799530" y="4793980"/>
              <a:ext cx="315505" cy="347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accent3"/>
            </a:solidFill>
            <a:ln>
              <a:noFill/>
            </a:ln>
            <a:effectLst/>
          </p:spPr>
          <p:txBody>
            <a:bodyPr lIns="23262" tIns="23262" rIns="23262" bIns="23262"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6" name="Group 85"/>
          <p:cNvGrpSpPr/>
          <p:nvPr/>
        </p:nvGrpSpPr>
        <p:grpSpPr>
          <a:xfrm>
            <a:off x="10342218" y="4739934"/>
            <a:ext cx="1017878" cy="1164487"/>
            <a:chOff x="4833107" y="5517283"/>
            <a:chExt cx="1111662" cy="1271447"/>
          </a:xfrm>
        </p:grpSpPr>
        <p:sp>
          <p:nvSpPr>
            <p:cNvPr id="52" name="Freeform 11"/>
            <p:cNvSpPr>
              <a:spLocks noEditPoints="1"/>
            </p:cNvSpPr>
            <p:nvPr/>
          </p:nvSpPr>
          <p:spPr bwMode="auto">
            <a:xfrm>
              <a:off x="4833107" y="5517283"/>
              <a:ext cx="1111662" cy="1271447"/>
            </a:xfrm>
            <a:custGeom>
              <a:avLst/>
              <a:gdLst>
                <a:gd name="T0" fmla="*/ 0 w 1445"/>
                <a:gd name="T1" fmla="*/ 675 h 1653"/>
                <a:gd name="T2" fmla="*/ 662 w 1445"/>
                <a:gd name="T3" fmla="*/ 1329 h 1653"/>
                <a:gd name="T4" fmla="*/ 1309 w 1445"/>
                <a:gd name="T5" fmla="*/ 1463 h 1653"/>
                <a:gd name="T6" fmla="*/ 1387 w 1445"/>
                <a:gd name="T7" fmla="*/ 1653 h 1653"/>
                <a:gd name="T8" fmla="*/ 1273 w 1445"/>
                <a:gd name="T9" fmla="*/ 389 h 1653"/>
                <a:gd name="T10" fmla="*/ 655 w 1445"/>
                <a:gd name="T11" fmla="*/ 20 h 1653"/>
                <a:gd name="T12" fmla="*/ 0 w 1445"/>
                <a:gd name="T13" fmla="*/ 675 h 1653"/>
                <a:gd name="T14" fmla="*/ 117 w 1445"/>
                <a:gd name="T15" fmla="*/ 671 h 1653"/>
                <a:gd name="T16" fmla="*/ 652 w 1445"/>
                <a:gd name="T17" fmla="*/ 135 h 1653"/>
                <a:gd name="T18" fmla="*/ 1108 w 1445"/>
                <a:gd name="T19" fmla="*/ 389 h 1653"/>
                <a:gd name="T20" fmla="*/ 1275 w 1445"/>
                <a:gd name="T21" fmla="*/ 1129 h 1653"/>
                <a:gd name="T22" fmla="*/ 1121 w 1445"/>
                <a:gd name="T23" fmla="*/ 1248 h 1653"/>
                <a:gd name="T24" fmla="*/ 652 w 1445"/>
                <a:gd name="T25" fmla="*/ 1206 h 1653"/>
                <a:gd name="T26" fmla="*/ 117 w 1445"/>
                <a:gd name="T27" fmla="*/ 67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5" h="1653">
                  <a:moveTo>
                    <a:pt x="0" y="675"/>
                  </a:moveTo>
                  <a:cubicBezTo>
                    <a:pt x="0" y="1036"/>
                    <a:pt x="294" y="1329"/>
                    <a:pt x="662" y="1329"/>
                  </a:cubicBezTo>
                  <a:cubicBezTo>
                    <a:pt x="662" y="1329"/>
                    <a:pt x="1224" y="1338"/>
                    <a:pt x="1309" y="1463"/>
                  </a:cubicBezTo>
                  <a:cubicBezTo>
                    <a:pt x="1388" y="1579"/>
                    <a:pt x="1346" y="1653"/>
                    <a:pt x="1387" y="1653"/>
                  </a:cubicBezTo>
                  <a:cubicBezTo>
                    <a:pt x="1445" y="1653"/>
                    <a:pt x="1445" y="703"/>
                    <a:pt x="1273" y="389"/>
                  </a:cubicBezTo>
                  <a:cubicBezTo>
                    <a:pt x="1183" y="224"/>
                    <a:pt x="992" y="39"/>
                    <a:pt x="655" y="20"/>
                  </a:cubicBezTo>
                  <a:cubicBezTo>
                    <a:pt x="294" y="0"/>
                    <a:pt x="0" y="313"/>
                    <a:pt x="0" y="675"/>
                  </a:cubicBezTo>
                  <a:close/>
                  <a:moveTo>
                    <a:pt x="117" y="671"/>
                  </a:moveTo>
                  <a:cubicBezTo>
                    <a:pt x="117" y="375"/>
                    <a:pt x="357" y="135"/>
                    <a:pt x="652" y="135"/>
                  </a:cubicBezTo>
                  <a:cubicBezTo>
                    <a:pt x="845" y="135"/>
                    <a:pt x="1013" y="237"/>
                    <a:pt x="1108" y="389"/>
                  </a:cubicBezTo>
                  <a:cubicBezTo>
                    <a:pt x="1241" y="603"/>
                    <a:pt x="1275" y="923"/>
                    <a:pt x="1275" y="1129"/>
                  </a:cubicBezTo>
                  <a:cubicBezTo>
                    <a:pt x="1275" y="1254"/>
                    <a:pt x="1223" y="1273"/>
                    <a:pt x="1121" y="1248"/>
                  </a:cubicBezTo>
                  <a:cubicBezTo>
                    <a:pt x="1018" y="1223"/>
                    <a:pt x="863" y="1199"/>
                    <a:pt x="652" y="1206"/>
                  </a:cubicBezTo>
                  <a:cubicBezTo>
                    <a:pt x="357" y="1206"/>
                    <a:pt x="117" y="966"/>
                    <a:pt x="117" y="671"/>
                  </a:cubicBezTo>
                  <a:close/>
                </a:path>
              </a:pathLst>
            </a:custGeom>
            <a:solidFill>
              <a:schemeClr val="accent4"/>
            </a:solidFill>
            <a:ln>
              <a:noFill/>
            </a:ln>
          </p:spPr>
          <p:txBody>
            <a:bodyPr vert="horz" wrap="square" lIns="41874" tIns="20937" rIns="41874" bIns="20937"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12"/>
            <p:cNvSpPr/>
            <p:nvPr/>
          </p:nvSpPr>
          <p:spPr bwMode="auto">
            <a:xfrm>
              <a:off x="5233268" y="5874499"/>
              <a:ext cx="269415" cy="291504"/>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4"/>
            </a:solidFill>
            <a:ln>
              <a:noFill/>
            </a:ln>
            <a:effectLst/>
          </p:spPr>
          <p:txBody>
            <a:bodyPr lIns="23262" tIns="23262" rIns="23262" bIns="23262"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0" name="标题 4"/>
          <p:cNvSpPr txBox="1"/>
          <p:nvPr/>
        </p:nvSpPr>
        <p:spPr>
          <a:xfrm>
            <a:off x="886763" y="139598"/>
            <a:ext cx="6766748"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Part 3/ </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操作过程</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生成打印上交</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家庭经济情况调查表</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 name="矩形 1"/>
          <p:cNvSpPr/>
          <p:nvPr/>
        </p:nvSpPr>
        <p:spPr>
          <a:xfrm>
            <a:off x="5318136" y="939886"/>
            <a:ext cx="5184576" cy="5681171"/>
          </a:xfrm>
          <a:prstGeom prst="rect">
            <a:avLst/>
          </a:prstGeom>
        </p:spPr>
        <p:txBody>
          <a:bodyPr wrap="square">
            <a:spAutoFit/>
          </a:bodyPr>
          <a:lstStyle/>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charset="0"/>
              </a:rPr>
              <a:t>提交后（只保存不提交无法打印）点击“</a:t>
            </a:r>
            <a:r>
              <a:rPr lang="zh-CN" altLang="en-US" b="1" kern="100" dirty="0">
                <a:latin typeface="微软雅黑" panose="020B0503020204020204" pitchFamily="34" charset="-122"/>
                <a:ea typeface="微软雅黑" panose="020B0503020204020204" pitchFamily="34" charset="-122"/>
                <a:cs typeface="Times New Roman" panose="02020603050405020304" charset="0"/>
              </a:rPr>
              <a:t>打印</a:t>
            </a:r>
            <a:r>
              <a:rPr lang="zh-CN" altLang="en-US" kern="100" dirty="0">
                <a:latin typeface="微软雅黑" panose="020B0503020204020204" pitchFamily="34" charset="-122"/>
                <a:ea typeface="微软雅黑" panose="020B0503020204020204" pitchFamily="34" charset="-122"/>
                <a:cs typeface="Times New Roman" panose="02020603050405020304" charset="0"/>
              </a:rPr>
              <a:t>”，系统将自动生成</a:t>
            </a:r>
            <a:r>
              <a:rPr lang="en-US" altLang="zh-CN" kern="100" dirty="0">
                <a:latin typeface="微软雅黑" panose="020B0503020204020204" pitchFamily="34" charset="-122"/>
                <a:ea typeface="微软雅黑" panose="020B0503020204020204" pitchFamily="34" charset="-122"/>
                <a:cs typeface="Times New Roman" panose="02020603050405020304" charset="0"/>
              </a:rPr>
              <a:t>PDF</a:t>
            </a:r>
            <a:r>
              <a:rPr lang="zh-CN" altLang="en-US" kern="100" dirty="0">
                <a:latin typeface="微软雅黑" panose="020B0503020204020204" pitchFamily="34" charset="-122"/>
                <a:ea typeface="微软雅黑" panose="020B0503020204020204" pitchFamily="34" charset="-122"/>
                <a:cs typeface="Times New Roman" panose="02020603050405020304" charset="0"/>
              </a:rPr>
              <a:t>版本</a:t>
            </a:r>
            <a:r>
              <a:rPr lang="en-US" altLang="zh-CN" kern="100" dirty="0">
                <a:latin typeface="微软雅黑" panose="020B0503020204020204" pitchFamily="34" charset="-122"/>
                <a:ea typeface="微软雅黑" panose="020B0503020204020204" pitchFamily="34" charset="-122"/>
                <a:cs typeface="Times New Roman" panose="02020603050405020304" charset="0"/>
              </a:rPr>
              <a:t>《</a:t>
            </a:r>
            <a:r>
              <a:rPr lang="zh-CN" altLang="en-US" kern="100" dirty="0">
                <a:latin typeface="微软雅黑" panose="020B0503020204020204" pitchFamily="34" charset="-122"/>
                <a:ea typeface="微软雅黑" panose="020B0503020204020204" pitchFamily="34" charset="-122"/>
                <a:cs typeface="Times New Roman" panose="02020603050405020304" charset="0"/>
              </a:rPr>
              <a:t>家庭经济情况调查表</a:t>
            </a:r>
            <a:r>
              <a:rPr lang="en-US" altLang="zh-CN" kern="100" dirty="0">
                <a:latin typeface="微软雅黑" panose="020B0503020204020204" pitchFamily="34" charset="-122"/>
                <a:ea typeface="微软雅黑" panose="020B0503020204020204" pitchFamily="34" charset="-122"/>
                <a:cs typeface="Times New Roman" panose="02020603050405020304" charset="0"/>
              </a:rPr>
              <a:t>》</a:t>
            </a:r>
            <a:r>
              <a:rPr lang="zh-CN" altLang="en-US" kern="100" dirty="0">
                <a:latin typeface="微软雅黑" panose="020B0503020204020204" pitchFamily="34" charset="-122"/>
                <a:ea typeface="微软雅黑" panose="020B0503020204020204" pitchFamily="34" charset="-122"/>
                <a:cs typeface="Times New Roman" panose="02020603050405020304" charset="0"/>
              </a:rPr>
              <a:t>，并生成</a:t>
            </a:r>
            <a:r>
              <a:rPr lang="zh-CN" altLang="en-US" b="1" kern="100" dirty="0">
                <a:solidFill>
                  <a:srgbClr val="FF0000"/>
                </a:solidFill>
                <a:latin typeface="微软雅黑" panose="020B0503020204020204" pitchFamily="34" charset="-122"/>
                <a:ea typeface="微软雅黑" panose="020B0503020204020204" pitchFamily="34" charset="-122"/>
                <a:cs typeface="Times New Roman" panose="02020603050405020304" charset="0"/>
              </a:rPr>
              <a:t>唯一编号</a:t>
            </a:r>
            <a:r>
              <a:rPr lang="zh-CN" altLang="en-US" kern="100" dirty="0">
                <a:latin typeface="微软雅黑" panose="020B0503020204020204" pitchFamily="34" charset="-122"/>
                <a:ea typeface="微软雅黑" panose="020B0503020204020204" pitchFamily="34" charset="-122"/>
                <a:cs typeface="Times New Roman" panose="02020603050405020304" charset="0"/>
              </a:rPr>
              <a:t>（表格右上角）。注意打印时选择</a:t>
            </a:r>
            <a:r>
              <a:rPr lang="zh-CN" altLang="en-US" b="1" kern="100" dirty="0">
                <a:solidFill>
                  <a:srgbClr val="FF0000"/>
                </a:solidFill>
                <a:latin typeface="微软雅黑" panose="020B0503020204020204" pitchFamily="34" charset="-122"/>
                <a:ea typeface="微软雅黑" panose="020B0503020204020204" pitchFamily="34" charset="-122"/>
                <a:cs typeface="Times New Roman" panose="02020603050405020304" charset="0"/>
              </a:rPr>
              <a:t>双面打印</a:t>
            </a:r>
            <a:r>
              <a:rPr lang="zh-CN" altLang="en-US" b="1" kern="100" dirty="0">
                <a:latin typeface="微软雅黑" panose="020B0503020204020204" pitchFamily="34" charset="-122"/>
                <a:ea typeface="微软雅黑" panose="020B0503020204020204" pitchFamily="34" charset="-122"/>
                <a:cs typeface="Times New Roman" panose="02020603050405020304" charset="0"/>
              </a:rPr>
              <a:t>。</a:t>
            </a:r>
            <a:endParaRPr lang="en-US" altLang="zh-CN" b="1" kern="100" dirty="0">
              <a:latin typeface="微软雅黑" panose="020B0503020204020204" pitchFamily="34" charset="-122"/>
              <a:ea typeface="微软雅黑" panose="020B0503020204020204" pitchFamily="34" charset="-122"/>
              <a:cs typeface="Times New Roman" panose="02020603050405020304" charset="0"/>
            </a:endParaRP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charset="0"/>
              </a:rPr>
              <a:t>如有填写错误，需要返回上一步申请“</a:t>
            </a:r>
            <a:r>
              <a:rPr lang="zh-CN" altLang="en-US" b="1" kern="100" dirty="0">
                <a:latin typeface="微软雅黑" panose="020B0503020204020204" pitchFamily="34" charset="-122"/>
                <a:ea typeface="微软雅黑" panose="020B0503020204020204" pitchFamily="34" charset="-122"/>
                <a:cs typeface="Times New Roman" panose="02020603050405020304" charset="0"/>
              </a:rPr>
              <a:t>退回</a:t>
            </a:r>
            <a:r>
              <a:rPr lang="zh-CN" altLang="en-US" kern="100" dirty="0">
                <a:latin typeface="微软雅黑" panose="020B0503020204020204" pitchFamily="34" charset="-122"/>
                <a:ea typeface="微软雅黑" panose="020B0503020204020204" pitchFamily="34" charset="-122"/>
                <a:cs typeface="Times New Roman" panose="02020603050405020304" charset="0"/>
              </a:rPr>
              <a:t>”，并重新修改填写。</a:t>
            </a:r>
            <a:endParaRPr lang="en-US" altLang="zh-CN" kern="100" dirty="0">
              <a:latin typeface="微软雅黑" panose="020B0503020204020204" pitchFamily="34" charset="-122"/>
              <a:ea typeface="微软雅黑" panose="020B0503020204020204" pitchFamily="34" charset="-122"/>
              <a:cs typeface="Times New Roman" panose="02020603050405020304" charset="0"/>
            </a:endParaRP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charset="0"/>
              </a:rPr>
              <a:t>请将正式版</a:t>
            </a:r>
            <a:r>
              <a:rPr lang="en-US" altLang="zh-CN" kern="100" dirty="0">
                <a:latin typeface="微软雅黑" panose="020B0503020204020204" pitchFamily="34" charset="-122"/>
                <a:ea typeface="微软雅黑" panose="020B0503020204020204" pitchFamily="34" charset="-122"/>
                <a:cs typeface="Times New Roman" panose="02020603050405020304" charset="0"/>
              </a:rPr>
              <a:t>《</a:t>
            </a:r>
            <a:r>
              <a:rPr lang="zh-CN" altLang="en-US" kern="100" dirty="0">
                <a:latin typeface="微软雅黑" panose="020B0503020204020204" pitchFamily="34" charset="-122"/>
                <a:ea typeface="微软雅黑" panose="020B0503020204020204" pitchFamily="34" charset="-122"/>
                <a:cs typeface="Times New Roman" panose="02020603050405020304" charset="0"/>
                <a:sym typeface="+mn-lt"/>
              </a:rPr>
              <a:t>家庭经济情况调查表</a:t>
            </a:r>
            <a:r>
              <a:rPr lang="en-US" altLang="zh-CN" kern="100" dirty="0">
                <a:latin typeface="微软雅黑" panose="020B0503020204020204" pitchFamily="34" charset="-122"/>
                <a:ea typeface="微软雅黑" panose="020B0503020204020204" pitchFamily="34" charset="-122"/>
                <a:cs typeface="Times New Roman" panose="02020603050405020304" charset="0"/>
              </a:rPr>
              <a:t>》</a:t>
            </a:r>
            <a:r>
              <a:rPr lang="zh-CN" altLang="en-US" kern="100" dirty="0">
                <a:latin typeface="微软雅黑" panose="020B0503020204020204" pitchFamily="34" charset="-122"/>
                <a:ea typeface="微软雅黑" panose="020B0503020204020204" pitchFamily="34" charset="-122"/>
                <a:cs typeface="Times New Roman" panose="02020603050405020304" charset="0"/>
              </a:rPr>
              <a:t>及相关证明材料复印件一起交至本学院学生工作办公室。证明材料有：</a:t>
            </a:r>
            <a:endParaRPr lang="en-US" altLang="zh-CN" kern="100" dirty="0">
              <a:latin typeface="微软雅黑" panose="020B0503020204020204" pitchFamily="34" charset="-122"/>
              <a:ea typeface="微软雅黑" panose="020B0503020204020204" pitchFamily="34" charset="-122"/>
              <a:cs typeface="Times New Roman" panose="02020603050405020304" charset="0"/>
            </a:endParaRPr>
          </a:p>
          <a:p>
            <a:pPr algn="just">
              <a:lnSpc>
                <a:spcPct val="150000"/>
              </a:lnSpc>
              <a:spcAft>
                <a:spcPts val="0"/>
              </a:spcAft>
            </a:pPr>
            <a:r>
              <a:rPr lang="zh-CN" altLang="en-US" kern="100" dirty="0">
                <a:latin typeface="微软雅黑" panose="020B0503020204020204" pitchFamily="34" charset="-122"/>
                <a:ea typeface="微软雅黑" panose="020B0503020204020204" pitchFamily="34" charset="-122"/>
                <a:cs typeface="Times New Roman" panose="02020603050405020304" charset="0"/>
              </a:rPr>
              <a:t>  </a:t>
            </a:r>
            <a:r>
              <a:rPr lang="zh-CN" altLang="en-US" sz="1600" kern="100" dirty="0">
                <a:latin typeface="微软雅黑" panose="020B0503020204020204" pitchFamily="34" charset="-122"/>
                <a:ea typeface="微软雅黑" panose="020B0503020204020204" pitchFamily="34" charset="-122"/>
                <a:cs typeface="Times New Roman" panose="02020603050405020304" charset="0"/>
              </a:rPr>
              <a:t>（</a:t>
            </a:r>
            <a:r>
              <a:rPr lang="en-US" altLang="zh-CN" sz="1600" kern="100" dirty="0">
                <a:latin typeface="微软雅黑" panose="020B0503020204020204" pitchFamily="34" charset="-122"/>
                <a:ea typeface="微软雅黑" panose="020B0503020204020204" pitchFamily="34" charset="-122"/>
                <a:cs typeface="Times New Roman" panose="02020603050405020304" charset="0"/>
              </a:rPr>
              <a:t>1</a:t>
            </a:r>
            <a:r>
              <a:rPr lang="zh-CN" altLang="en-US" sz="1600" kern="100" dirty="0">
                <a:latin typeface="微软雅黑" panose="020B0503020204020204" pitchFamily="34" charset="-122"/>
                <a:ea typeface="微软雅黑" panose="020B0503020204020204" pitchFamily="34" charset="-122"/>
                <a:cs typeface="Times New Roman" panose="02020603050405020304" charset="0"/>
              </a:rPr>
              <a:t>）残疾证明（残障人士应提供）</a:t>
            </a:r>
            <a:endParaRPr lang="en-US" altLang="zh-CN" sz="1600" kern="100" dirty="0">
              <a:latin typeface="微软雅黑" panose="020B0503020204020204" pitchFamily="34" charset="-122"/>
              <a:ea typeface="微软雅黑" panose="020B0503020204020204" pitchFamily="34" charset="-122"/>
              <a:cs typeface="Times New Roman" panose="02020603050405020304" charset="0"/>
            </a:endParaRPr>
          </a:p>
          <a:p>
            <a:pPr algn="just">
              <a:lnSpc>
                <a:spcPct val="150000"/>
              </a:lnSpc>
              <a:spcAft>
                <a:spcPts val="0"/>
              </a:spcAft>
            </a:pPr>
            <a:r>
              <a:rPr lang="en-US" altLang="zh-CN" sz="1600" kern="100" dirty="0">
                <a:latin typeface="微软雅黑" panose="020B0503020204020204" pitchFamily="34" charset="-122"/>
                <a:ea typeface="微软雅黑" panose="020B0503020204020204" pitchFamily="34" charset="-122"/>
                <a:cs typeface="Times New Roman" panose="02020603050405020304" charset="0"/>
              </a:rPr>
              <a:t>  </a:t>
            </a:r>
            <a:r>
              <a:rPr lang="zh-CN" altLang="en-US" sz="1600" kern="100" dirty="0">
                <a:latin typeface="微软雅黑" panose="020B0503020204020204" pitchFamily="34" charset="-122"/>
                <a:ea typeface="微软雅黑" panose="020B0503020204020204" pitchFamily="34" charset="-122"/>
                <a:cs typeface="Times New Roman" panose="02020603050405020304" charset="0"/>
              </a:rPr>
              <a:t>（</a:t>
            </a:r>
            <a:r>
              <a:rPr lang="en-US" altLang="zh-CN" sz="1600" kern="100" dirty="0">
                <a:latin typeface="微软雅黑" panose="020B0503020204020204" pitchFamily="34" charset="-122"/>
                <a:ea typeface="微软雅黑" panose="020B0503020204020204" pitchFamily="34" charset="-122"/>
                <a:cs typeface="Times New Roman" panose="02020603050405020304" charset="0"/>
              </a:rPr>
              <a:t>2</a:t>
            </a:r>
            <a:r>
              <a:rPr lang="zh-CN" altLang="en-US" sz="1600" kern="100" dirty="0">
                <a:latin typeface="微软雅黑" panose="020B0503020204020204" pitchFamily="34" charset="-122"/>
                <a:ea typeface="微软雅黑" panose="020B0503020204020204" pitchFamily="34" charset="-122"/>
                <a:cs typeface="Times New Roman" panose="02020603050405020304" charset="0"/>
              </a:rPr>
              <a:t>）烈士家属证明（烈士子女应提供）</a:t>
            </a:r>
            <a:endParaRPr lang="en-US" altLang="zh-CN" sz="1600" kern="100" dirty="0">
              <a:latin typeface="微软雅黑" panose="020B0503020204020204" pitchFamily="34" charset="-122"/>
              <a:ea typeface="微软雅黑" panose="020B0503020204020204" pitchFamily="34" charset="-122"/>
              <a:cs typeface="Times New Roman" panose="02020603050405020304" charset="0"/>
            </a:endParaRPr>
          </a:p>
          <a:p>
            <a:pPr algn="just">
              <a:lnSpc>
                <a:spcPct val="150000"/>
              </a:lnSpc>
              <a:spcAft>
                <a:spcPts val="0"/>
              </a:spcAft>
            </a:pPr>
            <a:r>
              <a:rPr lang="zh-CN" altLang="en-US" sz="1600" kern="100" dirty="0">
                <a:latin typeface="微软雅黑" panose="020B0503020204020204" pitchFamily="34" charset="-122"/>
                <a:ea typeface="微软雅黑" panose="020B0503020204020204" pitchFamily="34" charset="-122"/>
                <a:cs typeface="Times New Roman" panose="02020603050405020304" charset="0"/>
              </a:rPr>
              <a:t>  （</a:t>
            </a:r>
            <a:r>
              <a:rPr lang="en-US" altLang="zh-CN" sz="1600" kern="100" dirty="0">
                <a:latin typeface="微软雅黑" panose="020B0503020204020204" pitchFamily="34" charset="-122"/>
                <a:ea typeface="微软雅黑" panose="020B0503020204020204" pitchFamily="34" charset="-122"/>
                <a:cs typeface="Times New Roman" panose="02020603050405020304" charset="0"/>
              </a:rPr>
              <a:t>3</a:t>
            </a:r>
            <a:r>
              <a:rPr lang="zh-CN" altLang="en-US" sz="1600" kern="100" dirty="0">
                <a:latin typeface="微软雅黑" panose="020B0503020204020204" pitchFamily="34" charset="-122"/>
                <a:ea typeface="微软雅黑" panose="020B0503020204020204" pitchFamily="34" charset="-122"/>
                <a:cs typeface="Times New Roman" panose="02020603050405020304" charset="0"/>
              </a:rPr>
              <a:t>）脱贫家庭、脱贫不稳定家庭、最低生活保障家庭、低保边缘人口、特困供养等相关证明（如有可提供）</a:t>
            </a:r>
            <a:endParaRPr lang="en-US" altLang="zh-CN" sz="1600" kern="100" dirty="0">
              <a:latin typeface="微软雅黑" panose="020B0503020204020204" pitchFamily="34" charset="-122"/>
              <a:ea typeface="微软雅黑" panose="020B0503020204020204" pitchFamily="34" charset="-122"/>
              <a:cs typeface="Times New Roman" panose="02020603050405020304" charset="0"/>
            </a:endParaRPr>
          </a:p>
          <a:p>
            <a:pPr algn="just">
              <a:lnSpc>
                <a:spcPct val="150000"/>
              </a:lnSpc>
              <a:spcAft>
                <a:spcPts val="0"/>
              </a:spcAft>
            </a:pPr>
            <a:r>
              <a:rPr lang="en-US" altLang="zh-CN" sz="1600" kern="100" dirty="0">
                <a:latin typeface="微软雅黑" panose="020B0503020204020204" pitchFamily="34" charset="-122"/>
                <a:ea typeface="微软雅黑" panose="020B0503020204020204" pitchFamily="34" charset="-122"/>
                <a:cs typeface="Times New Roman" panose="02020603050405020304" charset="0"/>
              </a:rPr>
              <a:t>  </a:t>
            </a:r>
            <a:r>
              <a:rPr lang="zh-CN" altLang="en-US" sz="1600" kern="100" dirty="0">
                <a:latin typeface="微软雅黑" panose="020B0503020204020204" pitchFamily="34" charset="-122"/>
                <a:ea typeface="微软雅黑" panose="020B0503020204020204" pitchFamily="34" charset="-122"/>
                <a:cs typeface="Times New Roman" panose="02020603050405020304" charset="0"/>
              </a:rPr>
              <a:t>（</a:t>
            </a:r>
            <a:r>
              <a:rPr lang="en-US" altLang="zh-CN" sz="1600" kern="100" dirty="0">
                <a:latin typeface="微软雅黑" panose="020B0503020204020204" pitchFamily="34" charset="-122"/>
                <a:ea typeface="微软雅黑" panose="020B0503020204020204" pitchFamily="34" charset="-122"/>
                <a:cs typeface="Times New Roman" panose="02020603050405020304" charset="0"/>
              </a:rPr>
              <a:t>4</a:t>
            </a:r>
            <a:r>
              <a:rPr lang="zh-CN" altLang="en-US" sz="1600" kern="100" dirty="0">
                <a:latin typeface="微软雅黑" panose="020B0503020204020204" pitchFamily="34" charset="-122"/>
                <a:ea typeface="微软雅黑" panose="020B0503020204020204" pitchFamily="34" charset="-122"/>
                <a:cs typeface="Times New Roman" panose="02020603050405020304" charset="0"/>
              </a:rPr>
              <a:t>）其他有助于说明家庭经济情况的证明材料。</a:t>
            </a:r>
            <a:endParaRPr lang="en-US" altLang="zh-CN" sz="1600" kern="100" dirty="0">
              <a:latin typeface="微软雅黑" panose="020B0503020204020204" pitchFamily="34" charset="-122"/>
              <a:ea typeface="微软雅黑" panose="020B0503020204020204" pitchFamily="34" charset="-122"/>
              <a:cs typeface="Times New Roman" panose="02020603050405020304" charset="0"/>
            </a:endParaRPr>
          </a:p>
        </p:txBody>
      </p:sp>
      <p:sp>
        <p:nvSpPr>
          <p:cNvPr id="4" name="椭圆 3"/>
          <p:cNvSpPr/>
          <p:nvPr/>
        </p:nvSpPr>
        <p:spPr>
          <a:xfrm>
            <a:off x="4324844" y="736005"/>
            <a:ext cx="808387" cy="36823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箭头连接符 5"/>
          <p:cNvCxnSpPr/>
          <p:nvPr/>
        </p:nvCxnSpPr>
        <p:spPr>
          <a:xfrm>
            <a:off x="5133231" y="920122"/>
            <a:ext cx="4088157" cy="7779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9230822" y="1313970"/>
            <a:ext cx="1500202" cy="65940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5"/>
                                        </p:tgtEl>
                                        <p:attrNameLst>
                                          <p:attrName>style.visibility</p:attrName>
                                        </p:attrNameLst>
                                      </p:cBhvr>
                                      <p:to>
                                        <p:strVal val="visible"/>
                                      </p:to>
                                    </p:set>
                                    <p:anim calcmode="lin" valueType="num">
                                      <p:cBhvr additive="base">
                                        <p:cTn id="12" dur="500" fill="hold"/>
                                        <p:tgtEl>
                                          <p:spTgt spid="85"/>
                                        </p:tgtEl>
                                        <p:attrNameLst>
                                          <p:attrName>ppt_x</p:attrName>
                                        </p:attrNameLst>
                                      </p:cBhvr>
                                      <p:tavLst>
                                        <p:tav tm="0">
                                          <p:val>
                                            <p:strVal val="#ppt_x"/>
                                          </p:val>
                                        </p:tav>
                                        <p:tav tm="100000">
                                          <p:val>
                                            <p:strVal val="#ppt_x"/>
                                          </p:val>
                                        </p:tav>
                                      </p:tavLst>
                                    </p:anim>
                                    <p:anim calcmode="lin" valueType="num">
                                      <p:cBhvr additive="base">
                                        <p:cTn id="13" dur="500" fill="hold"/>
                                        <p:tgtEl>
                                          <p:spTgt spid="8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88"/>
                                        </p:tgtEl>
                                        <p:attrNameLst>
                                          <p:attrName>style.visibility</p:attrName>
                                        </p:attrNameLst>
                                      </p:cBhvr>
                                      <p:to>
                                        <p:strVal val="visible"/>
                                      </p:to>
                                    </p:set>
                                    <p:anim calcmode="lin" valueType="num">
                                      <p:cBhvr additive="base">
                                        <p:cTn id="17" dur="500" fill="hold"/>
                                        <p:tgtEl>
                                          <p:spTgt spid="88"/>
                                        </p:tgtEl>
                                        <p:attrNameLst>
                                          <p:attrName>ppt_x</p:attrName>
                                        </p:attrNameLst>
                                      </p:cBhvr>
                                      <p:tavLst>
                                        <p:tav tm="0">
                                          <p:val>
                                            <p:strVal val="#ppt_x"/>
                                          </p:val>
                                        </p:tav>
                                        <p:tav tm="100000">
                                          <p:val>
                                            <p:strVal val="#ppt_x"/>
                                          </p:val>
                                        </p:tav>
                                      </p:tavLst>
                                    </p:anim>
                                    <p:anim calcmode="lin" valueType="num">
                                      <p:cBhvr additive="base">
                                        <p:cTn id="18" dur="500" fill="hold"/>
                                        <p:tgtEl>
                                          <p:spTgt spid="8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86"/>
                                        </p:tgtEl>
                                        <p:attrNameLst>
                                          <p:attrName>style.visibility</p:attrName>
                                        </p:attrNameLst>
                                      </p:cBhvr>
                                      <p:to>
                                        <p:strVal val="visible"/>
                                      </p:to>
                                    </p:set>
                                    <p:anim calcmode="lin" valueType="num">
                                      <p:cBhvr additive="base">
                                        <p:cTn id="22" dur="500" fill="hold"/>
                                        <p:tgtEl>
                                          <p:spTgt spid="86"/>
                                        </p:tgtEl>
                                        <p:attrNameLst>
                                          <p:attrName>ppt_x</p:attrName>
                                        </p:attrNameLst>
                                      </p:cBhvr>
                                      <p:tavLst>
                                        <p:tav tm="0">
                                          <p:val>
                                            <p:strVal val="#ppt_x"/>
                                          </p:val>
                                        </p:tav>
                                        <p:tav tm="100000">
                                          <p:val>
                                            <p:strVal val="#ppt_x"/>
                                          </p:val>
                                        </p:tav>
                                      </p:tavLst>
                                    </p:anim>
                                    <p:anim calcmode="lin" valueType="num">
                                      <p:cBhvr additive="base">
                                        <p:cTn id="23" dur="500" fill="hold"/>
                                        <p:tgtEl>
                                          <p:spTgt spid="8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87"/>
                                        </p:tgtEl>
                                        <p:attrNameLst>
                                          <p:attrName>style.visibility</p:attrName>
                                        </p:attrNameLst>
                                      </p:cBhvr>
                                      <p:to>
                                        <p:strVal val="visible"/>
                                      </p:to>
                                    </p:set>
                                    <p:anim calcmode="lin" valueType="num">
                                      <p:cBhvr additive="base">
                                        <p:cTn id="27" dur="500" fill="hold"/>
                                        <p:tgtEl>
                                          <p:spTgt spid="87"/>
                                        </p:tgtEl>
                                        <p:attrNameLst>
                                          <p:attrName>ppt_x</p:attrName>
                                        </p:attrNameLst>
                                      </p:cBhvr>
                                      <p:tavLst>
                                        <p:tav tm="0">
                                          <p:val>
                                            <p:strVal val="#ppt_x"/>
                                          </p:val>
                                        </p:tav>
                                        <p:tav tm="100000">
                                          <p:val>
                                            <p:strVal val="#ppt_x"/>
                                          </p:val>
                                        </p:tav>
                                      </p:tavLst>
                                    </p:anim>
                                    <p:anim calcmode="lin" valueType="num">
                                      <p:cBhvr additive="base">
                                        <p:cTn id="28" dur="500" fill="hold"/>
                                        <p:tgtEl>
                                          <p:spTgt spid="8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1"/>
          <a:stretch>
            <a:fillRect/>
          </a:stretch>
        </p:blipFill>
        <p:spPr>
          <a:xfrm>
            <a:off x="624844" y="4771614"/>
            <a:ext cx="11983273" cy="1812167"/>
          </a:xfrm>
          <a:prstGeom prst="rect">
            <a:avLst/>
          </a:prstGeom>
        </p:spPr>
      </p:pic>
      <p:sp>
        <p:nvSpPr>
          <p:cNvPr id="75" name="AutoShape 91"/>
          <p:cNvSpPr/>
          <p:nvPr/>
        </p:nvSpPr>
        <p:spPr bwMode="auto">
          <a:xfrm>
            <a:off x="12257341" y="877048"/>
            <a:ext cx="412965" cy="454380"/>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chemeClr val="accent3"/>
          </a:solidFill>
          <a:ln>
            <a:noFill/>
          </a:ln>
          <a:effectLst/>
        </p:spPr>
        <p:txBody>
          <a:bodyPr lIns="46516" tIns="46516" rIns="46516" bIns="46516"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4" name="Group 83"/>
          <p:cNvGrpSpPr/>
          <p:nvPr/>
        </p:nvGrpSpPr>
        <p:grpSpPr>
          <a:xfrm>
            <a:off x="10857240" y="736005"/>
            <a:ext cx="1066448" cy="3975410"/>
            <a:chOff x="5514228" y="3347003"/>
            <a:chExt cx="1164707" cy="4340559"/>
          </a:xfrm>
        </p:grpSpPr>
        <p:sp>
          <p:nvSpPr>
            <p:cNvPr id="48" name="Freeform 5"/>
            <p:cNvSpPr>
              <a:spLocks noEditPoints="1"/>
            </p:cNvSpPr>
            <p:nvPr/>
          </p:nvSpPr>
          <p:spPr bwMode="auto">
            <a:xfrm>
              <a:off x="5514228" y="3347003"/>
              <a:ext cx="1164707" cy="4340559"/>
            </a:xfrm>
            <a:custGeom>
              <a:avLst/>
              <a:gdLst>
                <a:gd name="T0" fmla="*/ 770 w 1514"/>
                <a:gd name="T1" fmla="*/ 0 h 5643"/>
                <a:gd name="T2" fmla="*/ 18 w 1514"/>
                <a:gd name="T3" fmla="*/ 745 h 5643"/>
                <a:gd name="T4" fmla="*/ 702 w 1514"/>
                <a:gd name="T5" fmla="*/ 2271 h 5643"/>
                <a:gd name="T6" fmla="*/ 723 w 1514"/>
                <a:gd name="T7" fmla="*/ 4798 h 5643"/>
                <a:gd name="T8" fmla="*/ 770 w 1514"/>
                <a:gd name="T9" fmla="*/ 5643 h 5643"/>
                <a:gd name="T10" fmla="*/ 816 w 1514"/>
                <a:gd name="T11" fmla="*/ 4803 h 5643"/>
                <a:gd name="T12" fmla="*/ 872 w 1514"/>
                <a:gd name="T13" fmla="*/ 2278 h 5643"/>
                <a:gd name="T14" fmla="*/ 1514 w 1514"/>
                <a:gd name="T15" fmla="*/ 745 h 5643"/>
                <a:gd name="T16" fmla="*/ 770 w 1514"/>
                <a:gd name="T17" fmla="*/ 0 h 5643"/>
                <a:gd name="T18" fmla="*/ 381 w 1514"/>
                <a:gd name="T19" fmla="*/ 1217 h 5643"/>
                <a:gd name="T20" fmla="*/ 159 w 1514"/>
                <a:gd name="T21" fmla="*/ 745 h 5643"/>
                <a:gd name="T22" fmla="*/ 770 w 1514"/>
                <a:gd name="T23" fmla="*/ 133 h 5643"/>
                <a:gd name="T24" fmla="*/ 1382 w 1514"/>
                <a:gd name="T25" fmla="*/ 745 h 5643"/>
                <a:gd name="T26" fmla="*/ 1048 w 1514"/>
                <a:gd name="T27" fmla="*/ 1311 h 5643"/>
                <a:gd name="T28" fmla="*/ 381 w 1514"/>
                <a:gd name="T29" fmla="*/ 1217 h 5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4" h="5643">
                  <a:moveTo>
                    <a:pt x="770" y="0"/>
                  </a:moveTo>
                  <a:cubicBezTo>
                    <a:pt x="359" y="0"/>
                    <a:pt x="0" y="334"/>
                    <a:pt x="18" y="745"/>
                  </a:cubicBezTo>
                  <a:cubicBezTo>
                    <a:pt x="47" y="1432"/>
                    <a:pt x="656" y="1558"/>
                    <a:pt x="702" y="2271"/>
                  </a:cubicBezTo>
                  <a:cubicBezTo>
                    <a:pt x="736" y="2806"/>
                    <a:pt x="723" y="3445"/>
                    <a:pt x="723" y="4798"/>
                  </a:cubicBezTo>
                  <a:cubicBezTo>
                    <a:pt x="723" y="4939"/>
                    <a:pt x="734" y="5643"/>
                    <a:pt x="770" y="5643"/>
                  </a:cubicBezTo>
                  <a:cubicBezTo>
                    <a:pt x="807" y="5643"/>
                    <a:pt x="816" y="4943"/>
                    <a:pt x="816" y="4803"/>
                  </a:cubicBezTo>
                  <a:cubicBezTo>
                    <a:pt x="816" y="3462"/>
                    <a:pt x="842" y="2810"/>
                    <a:pt x="872" y="2278"/>
                  </a:cubicBezTo>
                  <a:cubicBezTo>
                    <a:pt x="912" y="1563"/>
                    <a:pt x="1514" y="1312"/>
                    <a:pt x="1514" y="745"/>
                  </a:cubicBezTo>
                  <a:cubicBezTo>
                    <a:pt x="1514" y="334"/>
                    <a:pt x="1181" y="0"/>
                    <a:pt x="770" y="0"/>
                  </a:cubicBezTo>
                  <a:close/>
                  <a:moveTo>
                    <a:pt x="381" y="1217"/>
                  </a:moveTo>
                  <a:cubicBezTo>
                    <a:pt x="280" y="1111"/>
                    <a:pt x="159" y="935"/>
                    <a:pt x="159" y="745"/>
                  </a:cubicBezTo>
                  <a:cubicBezTo>
                    <a:pt x="159" y="407"/>
                    <a:pt x="432" y="133"/>
                    <a:pt x="770" y="133"/>
                  </a:cubicBezTo>
                  <a:cubicBezTo>
                    <a:pt x="1108" y="133"/>
                    <a:pt x="1382" y="407"/>
                    <a:pt x="1382" y="745"/>
                  </a:cubicBezTo>
                  <a:cubicBezTo>
                    <a:pt x="1382" y="829"/>
                    <a:pt x="1330" y="1116"/>
                    <a:pt x="1048" y="1311"/>
                  </a:cubicBezTo>
                  <a:cubicBezTo>
                    <a:pt x="822" y="1467"/>
                    <a:pt x="603" y="1448"/>
                    <a:pt x="381" y="1217"/>
                  </a:cubicBezTo>
                  <a:close/>
                </a:path>
              </a:pathLst>
            </a:custGeom>
            <a:solidFill>
              <a:schemeClr val="accent1"/>
            </a:solidFill>
            <a:ln>
              <a:noFill/>
            </a:ln>
          </p:spPr>
          <p:txBody>
            <a:bodyPr vert="horz" wrap="square" lIns="41874" tIns="20937" rIns="41874" bIns="20937"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24"/>
            <p:cNvSpPr/>
            <p:nvPr/>
          </p:nvSpPr>
          <p:spPr bwMode="auto">
            <a:xfrm>
              <a:off x="5892330" y="3749059"/>
              <a:ext cx="407339" cy="324950"/>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chemeClr val="accent1"/>
            </a:solidFill>
            <a:ln>
              <a:noFill/>
            </a:ln>
            <a:effectLst/>
          </p:spPr>
          <p:txBody>
            <a:bodyPr lIns="23262" tIns="23262" rIns="23262" bIns="23262"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5" name="Group 84"/>
          <p:cNvGrpSpPr/>
          <p:nvPr/>
        </p:nvGrpSpPr>
        <p:grpSpPr>
          <a:xfrm>
            <a:off x="10097705" y="1702288"/>
            <a:ext cx="1215136" cy="2209157"/>
            <a:chOff x="4684712" y="4402042"/>
            <a:chExt cx="1327095" cy="2412072"/>
          </a:xfrm>
        </p:grpSpPr>
        <p:sp>
          <p:nvSpPr>
            <p:cNvPr id="51" name="Freeform 10"/>
            <p:cNvSpPr>
              <a:spLocks noEditPoints="1"/>
            </p:cNvSpPr>
            <p:nvPr/>
          </p:nvSpPr>
          <p:spPr bwMode="auto">
            <a:xfrm>
              <a:off x="4684712" y="4402042"/>
              <a:ext cx="1327095" cy="2412072"/>
            </a:xfrm>
            <a:custGeom>
              <a:avLst/>
              <a:gdLst>
                <a:gd name="T0" fmla="*/ 0 w 1725"/>
                <a:gd name="T1" fmla="*/ 728 h 3136"/>
                <a:gd name="T2" fmla="*/ 654 w 1725"/>
                <a:gd name="T3" fmla="*/ 1382 h 3136"/>
                <a:gd name="T4" fmla="*/ 1577 w 1725"/>
                <a:gd name="T5" fmla="*/ 1789 h 3136"/>
                <a:gd name="T6" fmla="*/ 1669 w 1725"/>
                <a:gd name="T7" fmla="*/ 3119 h 3136"/>
                <a:gd name="T8" fmla="*/ 1666 w 1725"/>
                <a:gd name="T9" fmla="*/ 1513 h 3136"/>
                <a:gd name="T10" fmla="*/ 654 w 1725"/>
                <a:gd name="T11" fmla="*/ 73 h 3136"/>
                <a:gd name="T12" fmla="*/ 0 w 1725"/>
                <a:gd name="T13" fmla="*/ 728 h 3136"/>
                <a:gd name="T14" fmla="*/ 119 w 1725"/>
                <a:gd name="T15" fmla="*/ 727 h 3136"/>
                <a:gd name="T16" fmla="*/ 858 w 1725"/>
                <a:gd name="T17" fmla="*/ 232 h 3136"/>
                <a:gd name="T18" fmla="*/ 858 w 1725"/>
                <a:gd name="T19" fmla="*/ 232 h 3136"/>
                <a:gd name="T20" fmla="*/ 1517 w 1725"/>
                <a:gd name="T21" fmla="*/ 1260 h 3136"/>
                <a:gd name="T22" fmla="*/ 1327 w 1725"/>
                <a:gd name="T23" fmla="*/ 1365 h 3136"/>
                <a:gd name="T24" fmla="*/ 654 w 1725"/>
                <a:gd name="T25" fmla="*/ 1263 h 3136"/>
                <a:gd name="T26" fmla="*/ 119 w 1725"/>
                <a:gd name="T27" fmla="*/ 727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5" h="3136">
                  <a:moveTo>
                    <a:pt x="0" y="728"/>
                  </a:moveTo>
                  <a:cubicBezTo>
                    <a:pt x="0" y="1089"/>
                    <a:pt x="293" y="1382"/>
                    <a:pt x="654" y="1382"/>
                  </a:cubicBezTo>
                  <a:cubicBezTo>
                    <a:pt x="654" y="1382"/>
                    <a:pt x="1471" y="1368"/>
                    <a:pt x="1577" y="1789"/>
                  </a:cubicBezTo>
                  <a:cubicBezTo>
                    <a:pt x="1650" y="2081"/>
                    <a:pt x="1614" y="3136"/>
                    <a:pt x="1669" y="3119"/>
                  </a:cubicBezTo>
                  <a:cubicBezTo>
                    <a:pt x="1725" y="3102"/>
                    <a:pt x="1666" y="1513"/>
                    <a:pt x="1666" y="1513"/>
                  </a:cubicBezTo>
                  <a:cubicBezTo>
                    <a:pt x="1666" y="0"/>
                    <a:pt x="654" y="73"/>
                    <a:pt x="654" y="73"/>
                  </a:cubicBezTo>
                  <a:cubicBezTo>
                    <a:pt x="293" y="73"/>
                    <a:pt x="0" y="366"/>
                    <a:pt x="0" y="728"/>
                  </a:cubicBezTo>
                  <a:close/>
                  <a:moveTo>
                    <a:pt x="119" y="727"/>
                  </a:moveTo>
                  <a:cubicBezTo>
                    <a:pt x="119" y="431"/>
                    <a:pt x="464" y="101"/>
                    <a:pt x="858" y="232"/>
                  </a:cubicBezTo>
                  <a:cubicBezTo>
                    <a:pt x="858" y="232"/>
                    <a:pt x="858" y="232"/>
                    <a:pt x="858" y="232"/>
                  </a:cubicBezTo>
                  <a:cubicBezTo>
                    <a:pt x="1302" y="379"/>
                    <a:pt x="1461" y="872"/>
                    <a:pt x="1517" y="1260"/>
                  </a:cubicBezTo>
                  <a:cubicBezTo>
                    <a:pt x="1530" y="1352"/>
                    <a:pt x="1487" y="1434"/>
                    <a:pt x="1327" y="1365"/>
                  </a:cubicBezTo>
                  <a:cubicBezTo>
                    <a:pt x="1190" y="1306"/>
                    <a:pt x="976" y="1254"/>
                    <a:pt x="654" y="1263"/>
                  </a:cubicBezTo>
                  <a:cubicBezTo>
                    <a:pt x="358" y="1263"/>
                    <a:pt x="119" y="1023"/>
                    <a:pt x="119" y="727"/>
                  </a:cubicBezTo>
                  <a:close/>
                </a:path>
              </a:pathLst>
            </a:custGeom>
            <a:solidFill>
              <a:schemeClr val="accent2"/>
            </a:solidFill>
            <a:ln>
              <a:noFill/>
            </a:ln>
          </p:spPr>
          <p:txBody>
            <a:bodyPr vert="horz" wrap="square" lIns="41874" tIns="20937" rIns="41874" bIns="20937"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AutoShape 38"/>
            <p:cNvSpPr/>
            <p:nvPr/>
          </p:nvSpPr>
          <p:spPr bwMode="auto">
            <a:xfrm>
              <a:off x="5076199" y="4805525"/>
              <a:ext cx="345669" cy="347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accent2"/>
            </a:solidFill>
            <a:ln>
              <a:noFill/>
            </a:ln>
            <a:effectLst/>
          </p:spPr>
          <p:txBody>
            <a:bodyPr lIns="23262" tIns="23262" rIns="23262" bIns="23262"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86"/>
          <p:cNvGrpSpPr/>
          <p:nvPr/>
        </p:nvGrpSpPr>
        <p:grpSpPr>
          <a:xfrm>
            <a:off x="11555254" y="2723710"/>
            <a:ext cx="1017283" cy="1164487"/>
            <a:chOff x="6276556" y="5517283"/>
            <a:chExt cx="1111011" cy="1271447"/>
          </a:xfrm>
        </p:grpSpPr>
        <p:sp>
          <p:nvSpPr>
            <p:cNvPr id="50" name="Freeform 8"/>
            <p:cNvSpPr>
              <a:spLocks noEditPoints="1"/>
            </p:cNvSpPr>
            <p:nvPr/>
          </p:nvSpPr>
          <p:spPr bwMode="auto">
            <a:xfrm>
              <a:off x="6276556" y="5517283"/>
              <a:ext cx="1111011" cy="1271447"/>
            </a:xfrm>
            <a:custGeom>
              <a:avLst/>
              <a:gdLst>
                <a:gd name="T0" fmla="*/ 790 w 1444"/>
                <a:gd name="T1" fmla="*/ 20 h 1653"/>
                <a:gd name="T2" fmla="*/ 172 w 1444"/>
                <a:gd name="T3" fmla="*/ 389 h 1653"/>
                <a:gd name="T4" fmla="*/ 58 w 1444"/>
                <a:gd name="T5" fmla="*/ 1653 h 1653"/>
                <a:gd name="T6" fmla="*/ 136 w 1444"/>
                <a:gd name="T7" fmla="*/ 1463 h 1653"/>
                <a:gd name="T8" fmla="*/ 783 w 1444"/>
                <a:gd name="T9" fmla="*/ 1329 h 1653"/>
                <a:gd name="T10" fmla="*/ 1444 w 1444"/>
                <a:gd name="T11" fmla="*/ 675 h 1653"/>
                <a:gd name="T12" fmla="*/ 790 w 1444"/>
                <a:gd name="T13" fmla="*/ 20 h 1653"/>
                <a:gd name="T14" fmla="*/ 792 w 1444"/>
                <a:gd name="T15" fmla="*/ 1206 h 1653"/>
                <a:gd name="T16" fmla="*/ 324 w 1444"/>
                <a:gd name="T17" fmla="*/ 1248 h 1653"/>
                <a:gd name="T18" fmla="*/ 170 w 1444"/>
                <a:gd name="T19" fmla="*/ 1129 h 1653"/>
                <a:gd name="T20" fmla="*/ 337 w 1444"/>
                <a:gd name="T21" fmla="*/ 389 h 1653"/>
                <a:gd name="T22" fmla="*/ 792 w 1444"/>
                <a:gd name="T23" fmla="*/ 135 h 1653"/>
                <a:gd name="T24" fmla="*/ 1328 w 1444"/>
                <a:gd name="T25" fmla="*/ 671 h 1653"/>
                <a:gd name="T26" fmla="*/ 792 w 1444"/>
                <a:gd name="T27" fmla="*/ 1206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4" h="1653">
                  <a:moveTo>
                    <a:pt x="790" y="20"/>
                  </a:moveTo>
                  <a:cubicBezTo>
                    <a:pt x="453" y="39"/>
                    <a:pt x="262" y="224"/>
                    <a:pt x="172" y="389"/>
                  </a:cubicBezTo>
                  <a:cubicBezTo>
                    <a:pt x="0" y="703"/>
                    <a:pt x="0" y="1653"/>
                    <a:pt x="58" y="1653"/>
                  </a:cubicBezTo>
                  <a:cubicBezTo>
                    <a:pt x="99" y="1653"/>
                    <a:pt x="57" y="1579"/>
                    <a:pt x="136" y="1463"/>
                  </a:cubicBezTo>
                  <a:cubicBezTo>
                    <a:pt x="221" y="1338"/>
                    <a:pt x="783" y="1329"/>
                    <a:pt x="783" y="1329"/>
                  </a:cubicBezTo>
                  <a:cubicBezTo>
                    <a:pt x="1151" y="1329"/>
                    <a:pt x="1444" y="1036"/>
                    <a:pt x="1444" y="675"/>
                  </a:cubicBezTo>
                  <a:cubicBezTo>
                    <a:pt x="1444" y="313"/>
                    <a:pt x="1151" y="0"/>
                    <a:pt x="790" y="20"/>
                  </a:cubicBezTo>
                  <a:close/>
                  <a:moveTo>
                    <a:pt x="792" y="1206"/>
                  </a:moveTo>
                  <a:cubicBezTo>
                    <a:pt x="582" y="1199"/>
                    <a:pt x="427" y="1223"/>
                    <a:pt x="324" y="1248"/>
                  </a:cubicBezTo>
                  <a:cubicBezTo>
                    <a:pt x="222" y="1273"/>
                    <a:pt x="170" y="1254"/>
                    <a:pt x="170" y="1129"/>
                  </a:cubicBezTo>
                  <a:cubicBezTo>
                    <a:pt x="170" y="923"/>
                    <a:pt x="204" y="603"/>
                    <a:pt x="337" y="389"/>
                  </a:cubicBezTo>
                  <a:cubicBezTo>
                    <a:pt x="432" y="237"/>
                    <a:pt x="600" y="135"/>
                    <a:pt x="792" y="135"/>
                  </a:cubicBezTo>
                  <a:cubicBezTo>
                    <a:pt x="1088" y="135"/>
                    <a:pt x="1328" y="375"/>
                    <a:pt x="1328" y="671"/>
                  </a:cubicBezTo>
                  <a:cubicBezTo>
                    <a:pt x="1328" y="966"/>
                    <a:pt x="1088" y="1206"/>
                    <a:pt x="792" y="1206"/>
                  </a:cubicBezTo>
                  <a:close/>
                </a:path>
              </a:pathLst>
            </a:custGeom>
            <a:solidFill>
              <a:schemeClr val="accent5"/>
            </a:solidFill>
            <a:ln>
              <a:noFill/>
            </a:ln>
          </p:spPr>
          <p:txBody>
            <a:bodyPr vert="horz" wrap="square" lIns="41874" tIns="20937" rIns="41874" bIns="20937"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AutoShape 66"/>
            <p:cNvSpPr/>
            <p:nvPr/>
          </p:nvSpPr>
          <p:spPr bwMode="auto">
            <a:xfrm>
              <a:off x="6728635" y="5874499"/>
              <a:ext cx="314696" cy="3146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5"/>
            </a:solidFill>
            <a:ln>
              <a:noFill/>
            </a:ln>
            <a:effectLst/>
          </p:spPr>
          <p:txBody>
            <a:bodyPr lIns="23262" tIns="23262" rIns="23262" bIns="23262"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8" name="Group 87"/>
          <p:cNvGrpSpPr/>
          <p:nvPr/>
        </p:nvGrpSpPr>
        <p:grpSpPr>
          <a:xfrm>
            <a:off x="11497746" y="1698115"/>
            <a:ext cx="1215733" cy="2209157"/>
            <a:chOff x="6213749" y="4397485"/>
            <a:chExt cx="1327746" cy="2412072"/>
          </a:xfrm>
        </p:grpSpPr>
        <p:sp>
          <p:nvSpPr>
            <p:cNvPr id="49" name="Freeform 7"/>
            <p:cNvSpPr>
              <a:spLocks noEditPoints="1"/>
            </p:cNvSpPr>
            <p:nvPr/>
          </p:nvSpPr>
          <p:spPr bwMode="auto">
            <a:xfrm>
              <a:off x="6213749" y="4397485"/>
              <a:ext cx="1327746" cy="2412072"/>
            </a:xfrm>
            <a:custGeom>
              <a:avLst/>
              <a:gdLst>
                <a:gd name="T0" fmla="*/ 1072 w 1726"/>
                <a:gd name="T1" fmla="*/ 73 h 3136"/>
                <a:gd name="T2" fmla="*/ 60 w 1726"/>
                <a:gd name="T3" fmla="*/ 1513 h 3136"/>
                <a:gd name="T4" fmla="*/ 57 w 1726"/>
                <a:gd name="T5" fmla="*/ 3119 h 3136"/>
                <a:gd name="T6" fmla="*/ 149 w 1726"/>
                <a:gd name="T7" fmla="*/ 1789 h 3136"/>
                <a:gd name="T8" fmla="*/ 1072 w 1726"/>
                <a:gd name="T9" fmla="*/ 1382 h 3136"/>
                <a:gd name="T10" fmla="*/ 1726 w 1726"/>
                <a:gd name="T11" fmla="*/ 728 h 3136"/>
                <a:gd name="T12" fmla="*/ 1072 w 1726"/>
                <a:gd name="T13" fmla="*/ 73 h 3136"/>
                <a:gd name="T14" fmla="*/ 1072 w 1726"/>
                <a:gd name="T15" fmla="*/ 1263 h 3136"/>
                <a:gd name="T16" fmla="*/ 399 w 1726"/>
                <a:gd name="T17" fmla="*/ 1365 h 3136"/>
                <a:gd name="T18" fmla="*/ 209 w 1726"/>
                <a:gd name="T19" fmla="*/ 1260 h 3136"/>
                <a:gd name="T20" fmla="*/ 867 w 1726"/>
                <a:gd name="T21" fmla="*/ 232 h 3136"/>
                <a:gd name="T22" fmla="*/ 867 w 1726"/>
                <a:gd name="T23" fmla="*/ 232 h 3136"/>
                <a:gd name="T24" fmla="*/ 1607 w 1726"/>
                <a:gd name="T25" fmla="*/ 727 h 3136"/>
                <a:gd name="T26" fmla="*/ 1072 w 1726"/>
                <a:gd name="T27" fmla="*/ 1263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6" h="3136">
                  <a:moveTo>
                    <a:pt x="1072" y="73"/>
                  </a:moveTo>
                  <a:cubicBezTo>
                    <a:pt x="1072" y="73"/>
                    <a:pt x="60" y="0"/>
                    <a:pt x="60" y="1513"/>
                  </a:cubicBezTo>
                  <a:cubicBezTo>
                    <a:pt x="60" y="1513"/>
                    <a:pt x="0" y="3102"/>
                    <a:pt x="57" y="3119"/>
                  </a:cubicBezTo>
                  <a:cubicBezTo>
                    <a:pt x="111" y="3136"/>
                    <a:pt x="75" y="2081"/>
                    <a:pt x="149" y="1789"/>
                  </a:cubicBezTo>
                  <a:cubicBezTo>
                    <a:pt x="255" y="1368"/>
                    <a:pt x="1072" y="1382"/>
                    <a:pt x="1072" y="1382"/>
                  </a:cubicBezTo>
                  <a:cubicBezTo>
                    <a:pt x="1433" y="1382"/>
                    <a:pt x="1726" y="1089"/>
                    <a:pt x="1726" y="728"/>
                  </a:cubicBezTo>
                  <a:cubicBezTo>
                    <a:pt x="1726" y="366"/>
                    <a:pt x="1433" y="73"/>
                    <a:pt x="1072" y="73"/>
                  </a:cubicBezTo>
                  <a:close/>
                  <a:moveTo>
                    <a:pt x="1072" y="1263"/>
                  </a:moveTo>
                  <a:cubicBezTo>
                    <a:pt x="750" y="1254"/>
                    <a:pt x="536" y="1306"/>
                    <a:pt x="399" y="1365"/>
                  </a:cubicBezTo>
                  <a:cubicBezTo>
                    <a:pt x="239" y="1434"/>
                    <a:pt x="196" y="1352"/>
                    <a:pt x="209" y="1260"/>
                  </a:cubicBezTo>
                  <a:cubicBezTo>
                    <a:pt x="265" y="872"/>
                    <a:pt x="424" y="379"/>
                    <a:pt x="867" y="232"/>
                  </a:cubicBezTo>
                  <a:cubicBezTo>
                    <a:pt x="867" y="232"/>
                    <a:pt x="867" y="232"/>
                    <a:pt x="867" y="232"/>
                  </a:cubicBezTo>
                  <a:cubicBezTo>
                    <a:pt x="1262" y="101"/>
                    <a:pt x="1607" y="431"/>
                    <a:pt x="1607" y="727"/>
                  </a:cubicBezTo>
                  <a:cubicBezTo>
                    <a:pt x="1607" y="1023"/>
                    <a:pt x="1367" y="1263"/>
                    <a:pt x="1072" y="1263"/>
                  </a:cubicBezTo>
                  <a:close/>
                </a:path>
              </a:pathLst>
            </a:custGeom>
            <a:solidFill>
              <a:schemeClr val="accent3"/>
            </a:solidFill>
            <a:ln>
              <a:noFill/>
            </a:ln>
          </p:spPr>
          <p:txBody>
            <a:bodyPr vert="horz" wrap="square" lIns="41874" tIns="20937" rIns="41874" bIns="20937"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122"/>
            <p:cNvSpPr/>
            <p:nvPr/>
          </p:nvSpPr>
          <p:spPr bwMode="auto">
            <a:xfrm>
              <a:off x="6799530" y="4793980"/>
              <a:ext cx="315505" cy="347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accent3"/>
            </a:solidFill>
            <a:ln>
              <a:noFill/>
            </a:ln>
            <a:effectLst/>
          </p:spPr>
          <p:txBody>
            <a:bodyPr lIns="23262" tIns="23262" rIns="23262" bIns="23262"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6" name="Group 85"/>
          <p:cNvGrpSpPr/>
          <p:nvPr/>
        </p:nvGrpSpPr>
        <p:grpSpPr>
          <a:xfrm>
            <a:off x="10233579" y="2723710"/>
            <a:ext cx="1017878" cy="1164487"/>
            <a:chOff x="4833107" y="5517283"/>
            <a:chExt cx="1111662" cy="1271447"/>
          </a:xfrm>
        </p:grpSpPr>
        <p:sp>
          <p:nvSpPr>
            <p:cNvPr id="52" name="Freeform 11"/>
            <p:cNvSpPr>
              <a:spLocks noEditPoints="1"/>
            </p:cNvSpPr>
            <p:nvPr/>
          </p:nvSpPr>
          <p:spPr bwMode="auto">
            <a:xfrm>
              <a:off x="4833107" y="5517283"/>
              <a:ext cx="1111662" cy="1271447"/>
            </a:xfrm>
            <a:custGeom>
              <a:avLst/>
              <a:gdLst>
                <a:gd name="T0" fmla="*/ 0 w 1445"/>
                <a:gd name="T1" fmla="*/ 675 h 1653"/>
                <a:gd name="T2" fmla="*/ 662 w 1445"/>
                <a:gd name="T3" fmla="*/ 1329 h 1653"/>
                <a:gd name="T4" fmla="*/ 1309 w 1445"/>
                <a:gd name="T5" fmla="*/ 1463 h 1653"/>
                <a:gd name="T6" fmla="*/ 1387 w 1445"/>
                <a:gd name="T7" fmla="*/ 1653 h 1653"/>
                <a:gd name="T8" fmla="*/ 1273 w 1445"/>
                <a:gd name="T9" fmla="*/ 389 h 1653"/>
                <a:gd name="T10" fmla="*/ 655 w 1445"/>
                <a:gd name="T11" fmla="*/ 20 h 1653"/>
                <a:gd name="T12" fmla="*/ 0 w 1445"/>
                <a:gd name="T13" fmla="*/ 675 h 1653"/>
                <a:gd name="T14" fmla="*/ 117 w 1445"/>
                <a:gd name="T15" fmla="*/ 671 h 1653"/>
                <a:gd name="T16" fmla="*/ 652 w 1445"/>
                <a:gd name="T17" fmla="*/ 135 h 1653"/>
                <a:gd name="T18" fmla="*/ 1108 w 1445"/>
                <a:gd name="T19" fmla="*/ 389 h 1653"/>
                <a:gd name="T20" fmla="*/ 1275 w 1445"/>
                <a:gd name="T21" fmla="*/ 1129 h 1653"/>
                <a:gd name="T22" fmla="*/ 1121 w 1445"/>
                <a:gd name="T23" fmla="*/ 1248 h 1653"/>
                <a:gd name="T24" fmla="*/ 652 w 1445"/>
                <a:gd name="T25" fmla="*/ 1206 h 1653"/>
                <a:gd name="T26" fmla="*/ 117 w 1445"/>
                <a:gd name="T27" fmla="*/ 67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5" h="1653">
                  <a:moveTo>
                    <a:pt x="0" y="675"/>
                  </a:moveTo>
                  <a:cubicBezTo>
                    <a:pt x="0" y="1036"/>
                    <a:pt x="294" y="1329"/>
                    <a:pt x="662" y="1329"/>
                  </a:cubicBezTo>
                  <a:cubicBezTo>
                    <a:pt x="662" y="1329"/>
                    <a:pt x="1224" y="1338"/>
                    <a:pt x="1309" y="1463"/>
                  </a:cubicBezTo>
                  <a:cubicBezTo>
                    <a:pt x="1388" y="1579"/>
                    <a:pt x="1346" y="1653"/>
                    <a:pt x="1387" y="1653"/>
                  </a:cubicBezTo>
                  <a:cubicBezTo>
                    <a:pt x="1445" y="1653"/>
                    <a:pt x="1445" y="703"/>
                    <a:pt x="1273" y="389"/>
                  </a:cubicBezTo>
                  <a:cubicBezTo>
                    <a:pt x="1183" y="224"/>
                    <a:pt x="992" y="39"/>
                    <a:pt x="655" y="20"/>
                  </a:cubicBezTo>
                  <a:cubicBezTo>
                    <a:pt x="294" y="0"/>
                    <a:pt x="0" y="313"/>
                    <a:pt x="0" y="675"/>
                  </a:cubicBezTo>
                  <a:close/>
                  <a:moveTo>
                    <a:pt x="117" y="671"/>
                  </a:moveTo>
                  <a:cubicBezTo>
                    <a:pt x="117" y="375"/>
                    <a:pt x="357" y="135"/>
                    <a:pt x="652" y="135"/>
                  </a:cubicBezTo>
                  <a:cubicBezTo>
                    <a:pt x="845" y="135"/>
                    <a:pt x="1013" y="237"/>
                    <a:pt x="1108" y="389"/>
                  </a:cubicBezTo>
                  <a:cubicBezTo>
                    <a:pt x="1241" y="603"/>
                    <a:pt x="1275" y="923"/>
                    <a:pt x="1275" y="1129"/>
                  </a:cubicBezTo>
                  <a:cubicBezTo>
                    <a:pt x="1275" y="1254"/>
                    <a:pt x="1223" y="1273"/>
                    <a:pt x="1121" y="1248"/>
                  </a:cubicBezTo>
                  <a:cubicBezTo>
                    <a:pt x="1018" y="1223"/>
                    <a:pt x="863" y="1199"/>
                    <a:pt x="652" y="1206"/>
                  </a:cubicBezTo>
                  <a:cubicBezTo>
                    <a:pt x="357" y="1206"/>
                    <a:pt x="117" y="966"/>
                    <a:pt x="117" y="671"/>
                  </a:cubicBezTo>
                  <a:close/>
                </a:path>
              </a:pathLst>
            </a:custGeom>
            <a:solidFill>
              <a:schemeClr val="accent4"/>
            </a:solidFill>
            <a:ln>
              <a:noFill/>
            </a:ln>
          </p:spPr>
          <p:txBody>
            <a:bodyPr vert="horz" wrap="square" lIns="41874" tIns="20937" rIns="41874" bIns="20937"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12"/>
            <p:cNvSpPr/>
            <p:nvPr/>
          </p:nvSpPr>
          <p:spPr bwMode="auto">
            <a:xfrm>
              <a:off x="5233268" y="5874499"/>
              <a:ext cx="269415" cy="291504"/>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4"/>
            </a:solidFill>
            <a:ln>
              <a:noFill/>
            </a:ln>
            <a:effectLst/>
          </p:spPr>
          <p:txBody>
            <a:bodyPr lIns="23262" tIns="23262" rIns="23262" bIns="23262"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0" name="标题 4"/>
          <p:cNvSpPr txBox="1"/>
          <p:nvPr/>
        </p:nvSpPr>
        <p:spPr>
          <a:xfrm>
            <a:off x="886763" y="139598"/>
            <a:ext cx="6766748"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Part 3/ </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操作过程</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查看认定结果</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 name="矩形 1"/>
          <p:cNvSpPr/>
          <p:nvPr/>
        </p:nvSpPr>
        <p:spPr>
          <a:xfrm>
            <a:off x="380703" y="1060706"/>
            <a:ext cx="9419806" cy="2585323"/>
          </a:xfrm>
          <a:prstGeom prst="rect">
            <a:avLst/>
          </a:prstGeom>
        </p:spPr>
        <p:txBody>
          <a:bodyPr wrap="square">
            <a:spAutoFit/>
          </a:bodyPr>
          <a:lstStyle/>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charset="0"/>
              </a:rPr>
              <a:t>院系认定工作完成后（具体时间节点请关注资助中心</a:t>
            </a:r>
            <a:r>
              <a:rPr lang="en-US" altLang="zh-CN" kern="100" dirty="0">
                <a:latin typeface="微软雅黑" panose="020B0503020204020204" pitchFamily="34" charset="-122"/>
                <a:ea typeface="微软雅黑" panose="020B0503020204020204" pitchFamily="34" charset="-122"/>
                <a:cs typeface="Times New Roman" panose="02020603050405020304" charset="0"/>
              </a:rPr>
              <a:t>/</a:t>
            </a:r>
            <a:r>
              <a:rPr lang="zh-CN" altLang="en-US" kern="100" dirty="0">
                <a:latin typeface="微软雅黑" panose="020B0503020204020204" pitchFamily="34" charset="-122"/>
                <a:ea typeface="微软雅黑" panose="020B0503020204020204" pitchFamily="34" charset="-122"/>
                <a:cs typeface="Times New Roman" panose="02020603050405020304" charset="0"/>
              </a:rPr>
              <a:t>学院通知），可查看</a:t>
            </a:r>
            <a:r>
              <a:rPr lang="zh-CN" altLang="en-US" b="1" kern="100" dirty="0">
                <a:latin typeface="微软雅黑" panose="020B0503020204020204" pitchFamily="34" charset="-122"/>
                <a:ea typeface="微软雅黑" panose="020B0503020204020204" pitchFamily="34" charset="-122"/>
                <a:cs typeface="Times New Roman" panose="02020603050405020304" charset="0"/>
              </a:rPr>
              <a:t>认定结果</a:t>
            </a:r>
            <a:r>
              <a:rPr lang="zh-CN" altLang="en-US" kern="100" dirty="0">
                <a:latin typeface="微软雅黑" panose="020B0503020204020204" pitchFamily="34" charset="-122"/>
                <a:ea typeface="微软雅黑" panose="020B0503020204020204" pitchFamily="34" charset="-122"/>
                <a:cs typeface="Times New Roman" panose="02020603050405020304" charset="0"/>
              </a:rPr>
              <a:t>。</a:t>
            </a:r>
            <a:endParaRPr lang="en-US" altLang="zh-CN" kern="100" dirty="0">
              <a:latin typeface="微软雅黑" panose="020B0503020204020204" pitchFamily="34" charset="-122"/>
              <a:ea typeface="微软雅黑" panose="020B0503020204020204" pitchFamily="34" charset="-122"/>
              <a:cs typeface="Times New Roman" panose="02020603050405020304" charset="0"/>
            </a:endParaRP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charset="0"/>
              </a:rPr>
              <a:t>查看方法：</a:t>
            </a:r>
            <a:endParaRPr lang="en-US" altLang="zh-CN" kern="100" dirty="0">
              <a:latin typeface="微软雅黑" panose="020B0503020204020204" pitchFamily="34" charset="-122"/>
              <a:ea typeface="微软雅黑" panose="020B0503020204020204" pitchFamily="34" charset="-122"/>
              <a:cs typeface="Times New Roman" panose="02020603050405020304" charset="0"/>
            </a:endParaRP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charset="0"/>
              </a:rPr>
              <a:t>（</a:t>
            </a:r>
            <a:r>
              <a:rPr lang="en-US" altLang="zh-CN" kern="100" dirty="0">
                <a:latin typeface="微软雅黑" panose="020B0503020204020204" pitchFamily="34" charset="-122"/>
                <a:ea typeface="微软雅黑" panose="020B0503020204020204" pitchFamily="34" charset="-122"/>
                <a:cs typeface="Times New Roman" panose="02020603050405020304" charset="0"/>
              </a:rPr>
              <a:t>1</a:t>
            </a:r>
            <a:r>
              <a:rPr lang="zh-CN" altLang="en-US" kern="100" dirty="0">
                <a:latin typeface="微软雅黑" panose="020B0503020204020204" pitchFamily="34" charset="-122"/>
                <a:ea typeface="微软雅黑" panose="020B0503020204020204" pitchFamily="34" charset="-122"/>
                <a:cs typeface="Times New Roman" panose="02020603050405020304" charset="0"/>
              </a:rPr>
              <a:t>）登陆校内门户</a:t>
            </a:r>
            <a:r>
              <a:rPr lang="en-US" altLang="zh-CN" kern="100" dirty="0">
                <a:latin typeface="微软雅黑" panose="020B0503020204020204" pitchFamily="34" charset="-122"/>
                <a:ea typeface="微软雅黑" panose="020B0503020204020204" pitchFamily="34" charset="-122"/>
                <a:cs typeface="Times New Roman" panose="02020603050405020304" charset="0"/>
              </a:rPr>
              <a:t>——</a:t>
            </a:r>
            <a:r>
              <a:rPr lang="zh-CN" altLang="en-US" kern="100" dirty="0">
                <a:latin typeface="微软雅黑" panose="020B0503020204020204" pitchFamily="34" charset="-122"/>
                <a:ea typeface="微软雅黑" panose="020B0503020204020204" pitchFamily="34" charset="-122"/>
                <a:cs typeface="Times New Roman" panose="02020603050405020304" charset="0"/>
              </a:rPr>
              <a:t>学工部业务</a:t>
            </a:r>
            <a:r>
              <a:rPr lang="en-US" altLang="zh-CN" kern="100" dirty="0">
                <a:latin typeface="微软雅黑" panose="020B0503020204020204" pitchFamily="34" charset="-122"/>
                <a:ea typeface="微软雅黑" panose="020B0503020204020204" pitchFamily="34" charset="-122"/>
                <a:cs typeface="Times New Roman" panose="02020603050405020304" charset="0"/>
              </a:rPr>
              <a:t>——</a:t>
            </a:r>
            <a:r>
              <a:rPr lang="zh-CN" altLang="en-US" kern="100" dirty="0">
                <a:latin typeface="微软雅黑" panose="020B0503020204020204" pitchFamily="34" charset="-122"/>
                <a:ea typeface="微软雅黑" panose="020B0503020204020204" pitchFamily="34" charset="-122"/>
                <a:cs typeface="Times New Roman" panose="02020603050405020304" charset="0"/>
              </a:rPr>
              <a:t>申报经济情况</a:t>
            </a:r>
            <a:endParaRPr lang="en-US" altLang="zh-CN" kern="100" dirty="0">
              <a:latin typeface="微软雅黑" panose="020B0503020204020204" pitchFamily="34" charset="-122"/>
              <a:ea typeface="微软雅黑" panose="020B0503020204020204" pitchFamily="34" charset="-122"/>
              <a:cs typeface="Times New Roman" panose="02020603050405020304" charset="0"/>
            </a:endParaRP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charset="0"/>
              </a:rPr>
              <a:t>（</a:t>
            </a:r>
            <a:r>
              <a:rPr lang="en-US" altLang="zh-CN" kern="100" dirty="0">
                <a:latin typeface="微软雅黑" panose="020B0503020204020204" pitchFamily="34" charset="-122"/>
                <a:ea typeface="微软雅黑" panose="020B0503020204020204" pitchFamily="34" charset="-122"/>
                <a:cs typeface="Times New Roman" panose="02020603050405020304" charset="0"/>
              </a:rPr>
              <a:t>2</a:t>
            </a:r>
            <a:r>
              <a:rPr lang="zh-CN" altLang="en-US" kern="100" dirty="0">
                <a:latin typeface="微软雅黑" panose="020B0503020204020204" pitchFamily="34" charset="-122"/>
                <a:ea typeface="微软雅黑" panose="020B0503020204020204" pitchFamily="34" charset="-122"/>
                <a:cs typeface="Times New Roman" panose="02020603050405020304" charset="0"/>
              </a:rPr>
              <a:t>）找到相应学年条目，查看</a:t>
            </a:r>
            <a:r>
              <a:rPr lang="zh-CN" altLang="en-US" b="1" kern="100" dirty="0">
                <a:latin typeface="微软雅黑" panose="020B0503020204020204" pitchFamily="34" charset="-122"/>
                <a:ea typeface="微软雅黑" panose="020B0503020204020204" pitchFamily="34" charset="-122"/>
                <a:cs typeface="Times New Roman" panose="02020603050405020304" charset="0"/>
              </a:rPr>
              <a:t>认定结果</a:t>
            </a:r>
            <a:r>
              <a:rPr lang="zh-CN" altLang="en-US" kern="100" dirty="0">
                <a:latin typeface="微软雅黑" panose="020B0503020204020204" pitchFamily="34" charset="-122"/>
                <a:ea typeface="微软雅黑" panose="020B0503020204020204" pitchFamily="34" charset="-122"/>
                <a:cs typeface="Times New Roman" panose="02020603050405020304" charset="0"/>
              </a:rPr>
              <a:t>。</a:t>
            </a:r>
            <a:endParaRPr lang="en-US" altLang="zh-CN" kern="100" dirty="0">
              <a:latin typeface="微软雅黑" panose="020B0503020204020204" pitchFamily="34" charset="-122"/>
              <a:ea typeface="微软雅黑" panose="020B0503020204020204" pitchFamily="34" charset="-122"/>
              <a:cs typeface="Times New Roman" panose="02020603050405020304" charset="0"/>
            </a:endParaRPr>
          </a:p>
          <a:p>
            <a:pPr marL="285750" indent="-285750" algn="just">
              <a:lnSpc>
                <a:spcPct val="150000"/>
              </a:lnSpc>
              <a:spcAft>
                <a:spcPts val="0"/>
              </a:spcAft>
              <a:buFont typeface="Arial" panose="020B0604020202020204" pitchFamily="34" charset="0"/>
              <a:buChar char="•"/>
            </a:pPr>
            <a:endParaRPr lang="en-US" altLang="zh-CN" kern="100" dirty="0">
              <a:latin typeface="微软雅黑" panose="020B0503020204020204" pitchFamily="34" charset="-122"/>
              <a:ea typeface="微软雅黑" panose="020B0503020204020204" pitchFamily="34" charset="-122"/>
              <a:cs typeface="Times New Roman" panose="02020603050405020304" charset="0"/>
            </a:endParaRPr>
          </a:p>
          <a:p>
            <a:pPr marL="285750" indent="-285750" algn="just">
              <a:lnSpc>
                <a:spcPct val="150000"/>
              </a:lnSpc>
              <a:spcAft>
                <a:spcPts val="0"/>
              </a:spcAft>
              <a:buFont typeface="Arial" panose="020B0604020202020204" pitchFamily="34" charset="0"/>
              <a:buChar char="•"/>
            </a:pPr>
            <a:endParaRPr lang="en-US" altLang="zh-CN" kern="100" dirty="0">
              <a:latin typeface="微软雅黑" panose="020B0503020204020204" pitchFamily="34" charset="-122"/>
              <a:ea typeface="微软雅黑" panose="020B0503020204020204" pitchFamily="34" charset="-122"/>
              <a:cs typeface="Times New Roman" panose="02020603050405020304" charset="0"/>
            </a:endParaRPr>
          </a:p>
        </p:txBody>
      </p:sp>
      <p:sp>
        <p:nvSpPr>
          <p:cNvPr id="21" name="椭圆 20"/>
          <p:cNvSpPr/>
          <p:nvPr/>
        </p:nvSpPr>
        <p:spPr>
          <a:xfrm>
            <a:off x="3578184" y="2313343"/>
            <a:ext cx="1383905" cy="5522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箭头连接符 21"/>
          <p:cNvCxnSpPr>
            <a:stCxn id="21" idx="4"/>
            <a:endCxn id="23" idx="0"/>
          </p:cNvCxnSpPr>
          <p:nvPr/>
        </p:nvCxnSpPr>
        <p:spPr>
          <a:xfrm>
            <a:off x="4270137" y="2865603"/>
            <a:ext cx="575062" cy="308282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3765079" y="5948426"/>
            <a:ext cx="2160240" cy="8362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5"/>
                                        </p:tgtEl>
                                        <p:attrNameLst>
                                          <p:attrName>style.visibility</p:attrName>
                                        </p:attrNameLst>
                                      </p:cBhvr>
                                      <p:to>
                                        <p:strVal val="visible"/>
                                      </p:to>
                                    </p:set>
                                    <p:anim calcmode="lin" valueType="num">
                                      <p:cBhvr additive="base">
                                        <p:cTn id="12" dur="500" fill="hold"/>
                                        <p:tgtEl>
                                          <p:spTgt spid="85"/>
                                        </p:tgtEl>
                                        <p:attrNameLst>
                                          <p:attrName>ppt_x</p:attrName>
                                        </p:attrNameLst>
                                      </p:cBhvr>
                                      <p:tavLst>
                                        <p:tav tm="0">
                                          <p:val>
                                            <p:strVal val="#ppt_x"/>
                                          </p:val>
                                        </p:tav>
                                        <p:tav tm="100000">
                                          <p:val>
                                            <p:strVal val="#ppt_x"/>
                                          </p:val>
                                        </p:tav>
                                      </p:tavLst>
                                    </p:anim>
                                    <p:anim calcmode="lin" valueType="num">
                                      <p:cBhvr additive="base">
                                        <p:cTn id="13" dur="500" fill="hold"/>
                                        <p:tgtEl>
                                          <p:spTgt spid="8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88"/>
                                        </p:tgtEl>
                                        <p:attrNameLst>
                                          <p:attrName>style.visibility</p:attrName>
                                        </p:attrNameLst>
                                      </p:cBhvr>
                                      <p:to>
                                        <p:strVal val="visible"/>
                                      </p:to>
                                    </p:set>
                                    <p:anim calcmode="lin" valueType="num">
                                      <p:cBhvr additive="base">
                                        <p:cTn id="17" dur="500" fill="hold"/>
                                        <p:tgtEl>
                                          <p:spTgt spid="88"/>
                                        </p:tgtEl>
                                        <p:attrNameLst>
                                          <p:attrName>ppt_x</p:attrName>
                                        </p:attrNameLst>
                                      </p:cBhvr>
                                      <p:tavLst>
                                        <p:tav tm="0">
                                          <p:val>
                                            <p:strVal val="#ppt_x"/>
                                          </p:val>
                                        </p:tav>
                                        <p:tav tm="100000">
                                          <p:val>
                                            <p:strVal val="#ppt_x"/>
                                          </p:val>
                                        </p:tav>
                                      </p:tavLst>
                                    </p:anim>
                                    <p:anim calcmode="lin" valueType="num">
                                      <p:cBhvr additive="base">
                                        <p:cTn id="18" dur="500" fill="hold"/>
                                        <p:tgtEl>
                                          <p:spTgt spid="8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86"/>
                                        </p:tgtEl>
                                        <p:attrNameLst>
                                          <p:attrName>style.visibility</p:attrName>
                                        </p:attrNameLst>
                                      </p:cBhvr>
                                      <p:to>
                                        <p:strVal val="visible"/>
                                      </p:to>
                                    </p:set>
                                    <p:anim calcmode="lin" valueType="num">
                                      <p:cBhvr additive="base">
                                        <p:cTn id="22" dur="500" fill="hold"/>
                                        <p:tgtEl>
                                          <p:spTgt spid="86"/>
                                        </p:tgtEl>
                                        <p:attrNameLst>
                                          <p:attrName>ppt_x</p:attrName>
                                        </p:attrNameLst>
                                      </p:cBhvr>
                                      <p:tavLst>
                                        <p:tav tm="0">
                                          <p:val>
                                            <p:strVal val="#ppt_x"/>
                                          </p:val>
                                        </p:tav>
                                        <p:tav tm="100000">
                                          <p:val>
                                            <p:strVal val="#ppt_x"/>
                                          </p:val>
                                        </p:tav>
                                      </p:tavLst>
                                    </p:anim>
                                    <p:anim calcmode="lin" valueType="num">
                                      <p:cBhvr additive="base">
                                        <p:cTn id="23" dur="500" fill="hold"/>
                                        <p:tgtEl>
                                          <p:spTgt spid="8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87"/>
                                        </p:tgtEl>
                                        <p:attrNameLst>
                                          <p:attrName>style.visibility</p:attrName>
                                        </p:attrNameLst>
                                      </p:cBhvr>
                                      <p:to>
                                        <p:strVal val="visible"/>
                                      </p:to>
                                    </p:set>
                                    <p:anim calcmode="lin" valueType="num">
                                      <p:cBhvr additive="base">
                                        <p:cTn id="27" dur="500" fill="hold"/>
                                        <p:tgtEl>
                                          <p:spTgt spid="87"/>
                                        </p:tgtEl>
                                        <p:attrNameLst>
                                          <p:attrName>ppt_x</p:attrName>
                                        </p:attrNameLst>
                                      </p:cBhvr>
                                      <p:tavLst>
                                        <p:tav tm="0">
                                          <p:val>
                                            <p:strVal val="#ppt_x"/>
                                          </p:val>
                                        </p:tav>
                                        <p:tav tm="100000">
                                          <p:val>
                                            <p:strVal val="#ppt_x"/>
                                          </p:val>
                                        </p:tav>
                                      </p:tavLst>
                                    </p:anim>
                                    <p:anim calcmode="lin" valueType="num">
                                      <p:cBhvr additive="base">
                                        <p:cTn id="28" dur="500" fill="hold"/>
                                        <p:tgtEl>
                                          <p:spTgt spid="8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AutoShape 91"/>
          <p:cNvSpPr/>
          <p:nvPr/>
        </p:nvSpPr>
        <p:spPr bwMode="auto">
          <a:xfrm>
            <a:off x="12257341" y="877048"/>
            <a:ext cx="412965" cy="454380"/>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chemeClr val="accent3"/>
          </a:solidFill>
          <a:ln>
            <a:noFill/>
          </a:ln>
          <a:effectLst/>
        </p:spPr>
        <p:txBody>
          <a:bodyPr lIns="46516" tIns="46516" rIns="46516" bIns="46516"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4" name="Group 83"/>
          <p:cNvGrpSpPr/>
          <p:nvPr/>
        </p:nvGrpSpPr>
        <p:grpSpPr>
          <a:xfrm>
            <a:off x="10857240" y="736005"/>
            <a:ext cx="1066448" cy="3975410"/>
            <a:chOff x="5514228" y="3347003"/>
            <a:chExt cx="1164707" cy="4340559"/>
          </a:xfrm>
        </p:grpSpPr>
        <p:sp>
          <p:nvSpPr>
            <p:cNvPr id="48" name="Freeform 5"/>
            <p:cNvSpPr>
              <a:spLocks noEditPoints="1"/>
            </p:cNvSpPr>
            <p:nvPr/>
          </p:nvSpPr>
          <p:spPr bwMode="auto">
            <a:xfrm>
              <a:off x="5514228" y="3347003"/>
              <a:ext cx="1164707" cy="4340559"/>
            </a:xfrm>
            <a:custGeom>
              <a:avLst/>
              <a:gdLst>
                <a:gd name="T0" fmla="*/ 770 w 1514"/>
                <a:gd name="T1" fmla="*/ 0 h 5643"/>
                <a:gd name="T2" fmla="*/ 18 w 1514"/>
                <a:gd name="T3" fmla="*/ 745 h 5643"/>
                <a:gd name="T4" fmla="*/ 702 w 1514"/>
                <a:gd name="T5" fmla="*/ 2271 h 5643"/>
                <a:gd name="T6" fmla="*/ 723 w 1514"/>
                <a:gd name="T7" fmla="*/ 4798 h 5643"/>
                <a:gd name="T8" fmla="*/ 770 w 1514"/>
                <a:gd name="T9" fmla="*/ 5643 h 5643"/>
                <a:gd name="T10" fmla="*/ 816 w 1514"/>
                <a:gd name="T11" fmla="*/ 4803 h 5643"/>
                <a:gd name="T12" fmla="*/ 872 w 1514"/>
                <a:gd name="T13" fmla="*/ 2278 h 5643"/>
                <a:gd name="T14" fmla="*/ 1514 w 1514"/>
                <a:gd name="T15" fmla="*/ 745 h 5643"/>
                <a:gd name="T16" fmla="*/ 770 w 1514"/>
                <a:gd name="T17" fmla="*/ 0 h 5643"/>
                <a:gd name="T18" fmla="*/ 381 w 1514"/>
                <a:gd name="T19" fmla="*/ 1217 h 5643"/>
                <a:gd name="T20" fmla="*/ 159 w 1514"/>
                <a:gd name="T21" fmla="*/ 745 h 5643"/>
                <a:gd name="T22" fmla="*/ 770 w 1514"/>
                <a:gd name="T23" fmla="*/ 133 h 5643"/>
                <a:gd name="T24" fmla="*/ 1382 w 1514"/>
                <a:gd name="T25" fmla="*/ 745 h 5643"/>
                <a:gd name="T26" fmla="*/ 1048 w 1514"/>
                <a:gd name="T27" fmla="*/ 1311 h 5643"/>
                <a:gd name="T28" fmla="*/ 381 w 1514"/>
                <a:gd name="T29" fmla="*/ 1217 h 5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4" h="5643">
                  <a:moveTo>
                    <a:pt x="770" y="0"/>
                  </a:moveTo>
                  <a:cubicBezTo>
                    <a:pt x="359" y="0"/>
                    <a:pt x="0" y="334"/>
                    <a:pt x="18" y="745"/>
                  </a:cubicBezTo>
                  <a:cubicBezTo>
                    <a:pt x="47" y="1432"/>
                    <a:pt x="656" y="1558"/>
                    <a:pt x="702" y="2271"/>
                  </a:cubicBezTo>
                  <a:cubicBezTo>
                    <a:pt x="736" y="2806"/>
                    <a:pt x="723" y="3445"/>
                    <a:pt x="723" y="4798"/>
                  </a:cubicBezTo>
                  <a:cubicBezTo>
                    <a:pt x="723" y="4939"/>
                    <a:pt x="734" y="5643"/>
                    <a:pt x="770" y="5643"/>
                  </a:cubicBezTo>
                  <a:cubicBezTo>
                    <a:pt x="807" y="5643"/>
                    <a:pt x="816" y="4943"/>
                    <a:pt x="816" y="4803"/>
                  </a:cubicBezTo>
                  <a:cubicBezTo>
                    <a:pt x="816" y="3462"/>
                    <a:pt x="842" y="2810"/>
                    <a:pt x="872" y="2278"/>
                  </a:cubicBezTo>
                  <a:cubicBezTo>
                    <a:pt x="912" y="1563"/>
                    <a:pt x="1514" y="1312"/>
                    <a:pt x="1514" y="745"/>
                  </a:cubicBezTo>
                  <a:cubicBezTo>
                    <a:pt x="1514" y="334"/>
                    <a:pt x="1181" y="0"/>
                    <a:pt x="770" y="0"/>
                  </a:cubicBezTo>
                  <a:close/>
                  <a:moveTo>
                    <a:pt x="381" y="1217"/>
                  </a:moveTo>
                  <a:cubicBezTo>
                    <a:pt x="280" y="1111"/>
                    <a:pt x="159" y="935"/>
                    <a:pt x="159" y="745"/>
                  </a:cubicBezTo>
                  <a:cubicBezTo>
                    <a:pt x="159" y="407"/>
                    <a:pt x="432" y="133"/>
                    <a:pt x="770" y="133"/>
                  </a:cubicBezTo>
                  <a:cubicBezTo>
                    <a:pt x="1108" y="133"/>
                    <a:pt x="1382" y="407"/>
                    <a:pt x="1382" y="745"/>
                  </a:cubicBezTo>
                  <a:cubicBezTo>
                    <a:pt x="1382" y="829"/>
                    <a:pt x="1330" y="1116"/>
                    <a:pt x="1048" y="1311"/>
                  </a:cubicBezTo>
                  <a:cubicBezTo>
                    <a:pt x="822" y="1467"/>
                    <a:pt x="603" y="1448"/>
                    <a:pt x="381" y="1217"/>
                  </a:cubicBezTo>
                  <a:close/>
                </a:path>
              </a:pathLst>
            </a:custGeom>
            <a:solidFill>
              <a:schemeClr val="accent1"/>
            </a:solidFill>
            <a:ln>
              <a:noFill/>
            </a:ln>
          </p:spPr>
          <p:txBody>
            <a:bodyPr vert="horz" wrap="square" lIns="41874" tIns="20937" rIns="41874" bIns="20937"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24"/>
            <p:cNvSpPr/>
            <p:nvPr/>
          </p:nvSpPr>
          <p:spPr bwMode="auto">
            <a:xfrm>
              <a:off x="5892330" y="3749059"/>
              <a:ext cx="407339" cy="324950"/>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chemeClr val="accent1"/>
            </a:solidFill>
            <a:ln>
              <a:noFill/>
            </a:ln>
            <a:effectLst/>
          </p:spPr>
          <p:txBody>
            <a:bodyPr lIns="23262" tIns="23262" rIns="23262" bIns="23262"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5" name="Group 84"/>
          <p:cNvGrpSpPr/>
          <p:nvPr/>
        </p:nvGrpSpPr>
        <p:grpSpPr>
          <a:xfrm>
            <a:off x="10097705" y="1702288"/>
            <a:ext cx="1215136" cy="2209157"/>
            <a:chOff x="4684712" y="4402042"/>
            <a:chExt cx="1327095" cy="2412072"/>
          </a:xfrm>
        </p:grpSpPr>
        <p:sp>
          <p:nvSpPr>
            <p:cNvPr id="51" name="Freeform 10"/>
            <p:cNvSpPr>
              <a:spLocks noEditPoints="1"/>
            </p:cNvSpPr>
            <p:nvPr/>
          </p:nvSpPr>
          <p:spPr bwMode="auto">
            <a:xfrm>
              <a:off x="4684712" y="4402042"/>
              <a:ext cx="1327095" cy="2412072"/>
            </a:xfrm>
            <a:custGeom>
              <a:avLst/>
              <a:gdLst>
                <a:gd name="T0" fmla="*/ 0 w 1725"/>
                <a:gd name="T1" fmla="*/ 728 h 3136"/>
                <a:gd name="T2" fmla="*/ 654 w 1725"/>
                <a:gd name="T3" fmla="*/ 1382 h 3136"/>
                <a:gd name="T4" fmla="*/ 1577 w 1725"/>
                <a:gd name="T5" fmla="*/ 1789 h 3136"/>
                <a:gd name="T6" fmla="*/ 1669 w 1725"/>
                <a:gd name="T7" fmla="*/ 3119 h 3136"/>
                <a:gd name="T8" fmla="*/ 1666 w 1725"/>
                <a:gd name="T9" fmla="*/ 1513 h 3136"/>
                <a:gd name="T10" fmla="*/ 654 w 1725"/>
                <a:gd name="T11" fmla="*/ 73 h 3136"/>
                <a:gd name="T12" fmla="*/ 0 w 1725"/>
                <a:gd name="T13" fmla="*/ 728 h 3136"/>
                <a:gd name="T14" fmla="*/ 119 w 1725"/>
                <a:gd name="T15" fmla="*/ 727 h 3136"/>
                <a:gd name="T16" fmla="*/ 858 w 1725"/>
                <a:gd name="T17" fmla="*/ 232 h 3136"/>
                <a:gd name="T18" fmla="*/ 858 w 1725"/>
                <a:gd name="T19" fmla="*/ 232 h 3136"/>
                <a:gd name="T20" fmla="*/ 1517 w 1725"/>
                <a:gd name="T21" fmla="*/ 1260 h 3136"/>
                <a:gd name="T22" fmla="*/ 1327 w 1725"/>
                <a:gd name="T23" fmla="*/ 1365 h 3136"/>
                <a:gd name="T24" fmla="*/ 654 w 1725"/>
                <a:gd name="T25" fmla="*/ 1263 h 3136"/>
                <a:gd name="T26" fmla="*/ 119 w 1725"/>
                <a:gd name="T27" fmla="*/ 727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5" h="3136">
                  <a:moveTo>
                    <a:pt x="0" y="728"/>
                  </a:moveTo>
                  <a:cubicBezTo>
                    <a:pt x="0" y="1089"/>
                    <a:pt x="293" y="1382"/>
                    <a:pt x="654" y="1382"/>
                  </a:cubicBezTo>
                  <a:cubicBezTo>
                    <a:pt x="654" y="1382"/>
                    <a:pt x="1471" y="1368"/>
                    <a:pt x="1577" y="1789"/>
                  </a:cubicBezTo>
                  <a:cubicBezTo>
                    <a:pt x="1650" y="2081"/>
                    <a:pt x="1614" y="3136"/>
                    <a:pt x="1669" y="3119"/>
                  </a:cubicBezTo>
                  <a:cubicBezTo>
                    <a:pt x="1725" y="3102"/>
                    <a:pt x="1666" y="1513"/>
                    <a:pt x="1666" y="1513"/>
                  </a:cubicBezTo>
                  <a:cubicBezTo>
                    <a:pt x="1666" y="0"/>
                    <a:pt x="654" y="73"/>
                    <a:pt x="654" y="73"/>
                  </a:cubicBezTo>
                  <a:cubicBezTo>
                    <a:pt x="293" y="73"/>
                    <a:pt x="0" y="366"/>
                    <a:pt x="0" y="728"/>
                  </a:cubicBezTo>
                  <a:close/>
                  <a:moveTo>
                    <a:pt x="119" y="727"/>
                  </a:moveTo>
                  <a:cubicBezTo>
                    <a:pt x="119" y="431"/>
                    <a:pt x="464" y="101"/>
                    <a:pt x="858" y="232"/>
                  </a:cubicBezTo>
                  <a:cubicBezTo>
                    <a:pt x="858" y="232"/>
                    <a:pt x="858" y="232"/>
                    <a:pt x="858" y="232"/>
                  </a:cubicBezTo>
                  <a:cubicBezTo>
                    <a:pt x="1302" y="379"/>
                    <a:pt x="1461" y="872"/>
                    <a:pt x="1517" y="1260"/>
                  </a:cubicBezTo>
                  <a:cubicBezTo>
                    <a:pt x="1530" y="1352"/>
                    <a:pt x="1487" y="1434"/>
                    <a:pt x="1327" y="1365"/>
                  </a:cubicBezTo>
                  <a:cubicBezTo>
                    <a:pt x="1190" y="1306"/>
                    <a:pt x="976" y="1254"/>
                    <a:pt x="654" y="1263"/>
                  </a:cubicBezTo>
                  <a:cubicBezTo>
                    <a:pt x="358" y="1263"/>
                    <a:pt x="119" y="1023"/>
                    <a:pt x="119" y="727"/>
                  </a:cubicBezTo>
                  <a:close/>
                </a:path>
              </a:pathLst>
            </a:custGeom>
            <a:solidFill>
              <a:schemeClr val="accent2"/>
            </a:solidFill>
            <a:ln>
              <a:noFill/>
            </a:ln>
          </p:spPr>
          <p:txBody>
            <a:bodyPr vert="horz" wrap="square" lIns="41874" tIns="20937" rIns="41874" bIns="20937"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AutoShape 38"/>
            <p:cNvSpPr/>
            <p:nvPr/>
          </p:nvSpPr>
          <p:spPr bwMode="auto">
            <a:xfrm>
              <a:off x="5076199" y="4805525"/>
              <a:ext cx="345669" cy="347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accent2"/>
            </a:solidFill>
            <a:ln>
              <a:noFill/>
            </a:ln>
            <a:effectLst/>
          </p:spPr>
          <p:txBody>
            <a:bodyPr lIns="23262" tIns="23262" rIns="23262" bIns="23262"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86"/>
          <p:cNvGrpSpPr/>
          <p:nvPr/>
        </p:nvGrpSpPr>
        <p:grpSpPr>
          <a:xfrm>
            <a:off x="11555254" y="2723710"/>
            <a:ext cx="1017283" cy="1164487"/>
            <a:chOff x="6276556" y="5517283"/>
            <a:chExt cx="1111011" cy="1271447"/>
          </a:xfrm>
        </p:grpSpPr>
        <p:sp>
          <p:nvSpPr>
            <p:cNvPr id="50" name="Freeform 8"/>
            <p:cNvSpPr>
              <a:spLocks noEditPoints="1"/>
            </p:cNvSpPr>
            <p:nvPr/>
          </p:nvSpPr>
          <p:spPr bwMode="auto">
            <a:xfrm>
              <a:off x="6276556" y="5517283"/>
              <a:ext cx="1111011" cy="1271447"/>
            </a:xfrm>
            <a:custGeom>
              <a:avLst/>
              <a:gdLst>
                <a:gd name="T0" fmla="*/ 790 w 1444"/>
                <a:gd name="T1" fmla="*/ 20 h 1653"/>
                <a:gd name="T2" fmla="*/ 172 w 1444"/>
                <a:gd name="T3" fmla="*/ 389 h 1653"/>
                <a:gd name="T4" fmla="*/ 58 w 1444"/>
                <a:gd name="T5" fmla="*/ 1653 h 1653"/>
                <a:gd name="T6" fmla="*/ 136 w 1444"/>
                <a:gd name="T7" fmla="*/ 1463 h 1653"/>
                <a:gd name="T8" fmla="*/ 783 w 1444"/>
                <a:gd name="T9" fmla="*/ 1329 h 1653"/>
                <a:gd name="T10" fmla="*/ 1444 w 1444"/>
                <a:gd name="T11" fmla="*/ 675 h 1653"/>
                <a:gd name="T12" fmla="*/ 790 w 1444"/>
                <a:gd name="T13" fmla="*/ 20 h 1653"/>
                <a:gd name="T14" fmla="*/ 792 w 1444"/>
                <a:gd name="T15" fmla="*/ 1206 h 1653"/>
                <a:gd name="T16" fmla="*/ 324 w 1444"/>
                <a:gd name="T17" fmla="*/ 1248 h 1653"/>
                <a:gd name="T18" fmla="*/ 170 w 1444"/>
                <a:gd name="T19" fmla="*/ 1129 h 1653"/>
                <a:gd name="T20" fmla="*/ 337 w 1444"/>
                <a:gd name="T21" fmla="*/ 389 h 1653"/>
                <a:gd name="T22" fmla="*/ 792 w 1444"/>
                <a:gd name="T23" fmla="*/ 135 h 1653"/>
                <a:gd name="T24" fmla="*/ 1328 w 1444"/>
                <a:gd name="T25" fmla="*/ 671 h 1653"/>
                <a:gd name="T26" fmla="*/ 792 w 1444"/>
                <a:gd name="T27" fmla="*/ 1206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4" h="1653">
                  <a:moveTo>
                    <a:pt x="790" y="20"/>
                  </a:moveTo>
                  <a:cubicBezTo>
                    <a:pt x="453" y="39"/>
                    <a:pt x="262" y="224"/>
                    <a:pt x="172" y="389"/>
                  </a:cubicBezTo>
                  <a:cubicBezTo>
                    <a:pt x="0" y="703"/>
                    <a:pt x="0" y="1653"/>
                    <a:pt x="58" y="1653"/>
                  </a:cubicBezTo>
                  <a:cubicBezTo>
                    <a:pt x="99" y="1653"/>
                    <a:pt x="57" y="1579"/>
                    <a:pt x="136" y="1463"/>
                  </a:cubicBezTo>
                  <a:cubicBezTo>
                    <a:pt x="221" y="1338"/>
                    <a:pt x="783" y="1329"/>
                    <a:pt x="783" y="1329"/>
                  </a:cubicBezTo>
                  <a:cubicBezTo>
                    <a:pt x="1151" y="1329"/>
                    <a:pt x="1444" y="1036"/>
                    <a:pt x="1444" y="675"/>
                  </a:cubicBezTo>
                  <a:cubicBezTo>
                    <a:pt x="1444" y="313"/>
                    <a:pt x="1151" y="0"/>
                    <a:pt x="790" y="20"/>
                  </a:cubicBezTo>
                  <a:close/>
                  <a:moveTo>
                    <a:pt x="792" y="1206"/>
                  </a:moveTo>
                  <a:cubicBezTo>
                    <a:pt x="582" y="1199"/>
                    <a:pt x="427" y="1223"/>
                    <a:pt x="324" y="1248"/>
                  </a:cubicBezTo>
                  <a:cubicBezTo>
                    <a:pt x="222" y="1273"/>
                    <a:pt x="170" y="1254"/>
                    <a:pt x="170" y="1129"/>
                  </a:cubicBezTo>
                  <a:cubicBezTo>
                    <a:pt x="170" y="923"/>
                    <a:pt x="204" y="603"/>
                    <a:pt x="337" y="389"/>
                  </a:cubicBezTo>
                  <a:cubicBezTo>
                    <a:pt x="432" y="237"/>
                    <a:pt x="600" y="135"/>
                    <a:pt x="792" y="135"/>
                  </a:cubicBezTo>
                  <a:cubicBezTo>
                    <a:pt x="1088" y="135"/>
                    <a:pt x="1328" y="375"/>
                    <a:pt x="1328" y="671"/>
                  </a:cubicBezTo>
                  <a:cubicBezTo>
                    <a:pt x="1328" y="966"/>
                    <a:pt x="1088" y="1206"/>
                    <a:pt x="792" y="1206"/>
                  </a:cubicBezTo>
                  <a:close/>
                </a:path>
              </a:pathLst>
            </a:custGeom>
            <a:solidFill>
              <a:schemeClr val="accent5"/>
            </a:solidFill>
            <a:ln>
              <a:noFill/>
            </a:ln>
          </p:spPr>
          <p:txBody>
            <a:bodyPr vert="horz" wrap="square" lIns="41874" tIns="20937" rIns="41874" bIns="20937"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AutoShape 66"/>
            <p:cNvSpPr/>
            <p:nvPr/>
          </p:nvSpPr>
          <p:spPr bwMode="auto">
            <a:xfrm>
              <a:off x="6728635" y="5874499"/>
              <a:ext cx="314696" cy="314696"/>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5"/>
            </a:solidFill>
            <a:ln>
              <a:noFill/>
            </a:ln>
            <a:effectLst/>
          </p:spPr>
          <p:txBody>
            <a:bodyPr lIns="23262" tIns="23262" rIns="23262" bIns="23262"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8" name="Group 87"/>
          <p:cNvGrpSpPr/>
          <p:nvPr/>
        </p:nvGrpSpPr>
        <p:grpSpPr>
          <a:xfrm>
            <a:off x="11497746" y="1698115"/>
            <a:ext cx="1215733" cy="2209157"/>
            <a:chOff x="6213749" y="4397485"/>
            <a:chExt cx="1327746" cy="2412072"/>
          </a:xfrm>
        </p:grpSpPr>
        <p:sp>
          <p:nvSpPr>
            <p:cNvPr id="49" name="Freeform 7"/>
            <p:cNvSpPr>
              <a:spLocks noEditPoints="1"/>
            </p:cNvSpPr>
            <p:nvPr/>
          </p:nvSpPr>
          <p:spPr bwMode="auto">
            <a:xfrm>
              <a:off x="6213749" y="4397485"/>
              <a:ext cx="1327746" cy="2412072"/>
            </a:xfrm>
            <a:custGeom>
              <a:avLst/>
              <a:gdLst>
                <a:gd name="T0" fmla="*/ 1072 w 1726"/>
                <a:gd name="T1" fmla="*/ 73 h 3136"/>
                <a:gd name="T2" fmla="*/ 60 w 1726"/>
                <a:gd name="T3" fmla="*/ 1513 h 3136"/>
                <a:gd name="T4" fmla="*/ 57 w 1726"/>
                <a:gd name="T5" fmla="*/ 3119 h 3136"/>
                <a:gd name="T6" fmla="*/ 149 w 1726"/>
                <a:gd name="T7" fmla="*/ 1789 h 3136"/>
                <a:gd name="T8" fmla="*/ 1072 w 1726"/>
                <a:gd name="T9" fmla="*/ 1382 h 3136"/>
                <a:gd name="T10" fmla="*/ 1726 w 1726"/>
                <a:gd name="T11" fmla="*/ 728 h 3136"/>
                <a:gd name="T12" fmla="*/ 1072 w 1726"/>
                <a:gd name="T13" fmla="*/ 73 h 3136"/>
                <a:gd name="T14" fmla="*/ 1072 w 1726"/>
                <a:gd name="T15" fmla="*/ 1263 h 3136"/>
                <a:gd name="T16" fmla="*/ 399 w 1726"/>
                <a:gd name="T17" fmla="*/ 1365 h 3136"/>
                <a:gd name="T18" fmla="*/ 209 w 1726"/>
                <a:gd name="T19" fmla="*/ 1260 h 3136"/>
                <a:gd name="T20" fmla="*/ 867 w 1726"/>
                <a:gd name="T21" fmla="*/ 232 h 3136"/>
                <a:gd name="T22" fmla="*/ 867 w 1726"/>
                <a:gd name="T23" fmla="*/ 232 h 3136"/>
                <a:gd name="T24" fmla="*/ 1607 w 1726"/>
                <a:gd name="T25" fmla="*/ 727 h 3136"/>
                <a:gd name="T26" fmla="*/ 1072 w 1726"/>
                <a:gd name="T27" fmla="*/ 1263 h 3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6" h="3136">
                  <a:moveTo>
                    <a:pt x="1072" y="73"/>
                  </a:moveTo>
                  <a:cubicBezTo>
                    <a:pt x="1072" y="73"/>
                    <a:pt x="60" y="0"/>
                    <a:pt x="60" y="1513"/>
                  </a:cubicBezTo>
                  <a:cubicBezTo>
                    <a:pt x="60" y="1513"/>
                    <a:pt x="0" y="3102"/>
                    <a:pt x="57" y="3119"/>
                  </a:cubicBezTo>
                  <a:cubicBezTo>
                    <a:pt x="111" y="3136"/>
                    <a:pt x="75" y="2081"/>
                    <a:pt x="149" y="1789"/>
                  </a:cubicBezTo>
                  <a:cubicBezTo>
                    <a:pt x="255" y="1368"/>
                    <a:pt x="1072" y="1382"/>
                    <a:pt x="1072" y="1382"/>
                  </a:cubicBezTo>
                  <a:cubicBezTo>
                    <a:pt x="1433" y="1382"/>
                    <a:pt x="1726" y="1089"/>
                    <a:pt x="1726" y="728"/>
                  </a:cubicBezTo>
                  <a:cubicBezTo>
                    <a:pt x="1726" y="366"/>
                    <a:pt x="1433" y="73"/>
                    <a:pt x="1072" y="73"/>
                  </a:cubicBezTo>
                  <a:close/>
                  <a:moveTo>
                    <a:pt x="1072" y="1263"/>
                  </a:moveTo>
                  <a:cubicBezTo>
                    <a:pt x="750" y="1254"/>
                    <a:pt x="536" y="1306"/>
                    <a:pt x="399" y="1365"/>
                  </a:cubicBezTo>
                  <a:cubicBezTo>
                    <a:pt x="239" y="1434"/>
                    <a:pt x="196" y="1352"/>
                    <a:pt x="209" y="1260"/>
                  </a:cubicBezTo>
                  <a:cubicBezTo>
                    <a:pt x="265" y="872"/>
                    <a:pt x="424" y="379"/>
                    <a:pt x="867" y="232"/>
                  </a:cubicBezTo>
                  <a:cubicBezTo>
                    <a:pt x="867" y="232"/>
                    <a:pt x="867" y="232"/>
                    <a:pt x="867" y="232"/>
                  </a:cubicBezTo>
                  <a:cubicBezTo>
                    <a:pt x="1262" y="101"/>
                    <a:pt x="1607" y="431"/>
                    <a:pt x="1607" y="727"/>
                  </a:cubicBezTo>
                  <a:cubicBezTo>
                    <a:pt x="1607" y="1023"/>
                    <a:pt x="1367" y="1263"/>
                    <a:pt x="1072" y="1263"/>
                  </a:cubicBezTo>
                  <a:close/>
                </a:path>
              </a:pathLst>
            </a:custGeom>
            <a:solidFill>
              <a:schemeClr val="accent3"/>
            </a:solidFill>
            <a:ln>
              <a:noFill/>
            </a:ln>
          </p:spPr>
          <p:txBody>
            <a:bodyPr vert="horz" wrap="square" lIns="41874" tIns="20937" rIns="41874" bIns="20937"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122"/>
            <p:cNvSpPr/>
            <p:nvPr/>
          </p:nvSpPr>
          <p:spPr bwMode="auto">
            <a:xfrm>
              <a:off x="6799530" y="4793980"/>
              <a:ext cx="315505" cy="3470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accent3"/>
            </a:solidFill>
            <a:ln>
              <a:noFill/>
            </a:ln>
            <a:effectLst/>
          </p:spPr>
          <p:txBody>
            <a:bodyPr lIns="23262" tIns="23262" rIns="23262" bIns="23262"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6" name="Group 85"/>
          <p:cNvGrpSpPr/>
          <p:nvPr/>
        </p:nvGrpSpPr>
        <p:grpSpPr>
          <a:xfrm>
            <a:off x="10233579" y="2723710"/>
            <a:ext cx="1017878" cy="1164487"/>
            <a:chOff x="4833107" y="5517283"/>
            <a:chExt cx="1111662" cy="1271447"/>
          </a:xfrm>
        </p:grpSpPr>
        <p:sp>
          <p:nvSpPr>
            <p:cNvPr id="52" name="Freeform 11"/>
            <p:cNvSpPr>
              <a:spLocks noEditPoints="1"/>
            </p:cNvSpPr>
            <p:nvPr/>
          </p:nvSpPr>
          <p:spPr bwMode="auto">
            <a:xfrm>
              <a:off x="4833107" y="5517283"/>
              <a:ext cx="1111662" cy="1271447"/>
            </a:xfrm>
            <a:custGeom>
              <a:avLst/>
              <a:gdLst>
                <a:gd name="T0" fmla="*/ 0 w 1445"/>
                <a:gd name="T1" fmla="*/ 675 h 1653"/>
                <a:gd name="T2" fmla="*/ 662 w 1445"/>
                <a:gd name="T3" fmla="*/ 1329 h 1653"/>
                <a:gd name="T4" fmla="*/ 1309 w 1445"/>
                <a:gd name="T5" fmla="*/ 1463 h 1653"/>
                <a:gd name="T6" fmla="*/ 1387 w 1445"/>
                <a:gd name="T7" fmla="*/ 1653 h 1653"/>
                <a:gd name="T8" fmla="*/ 1273 w 1445"/>
                <a:gd name="T9" fmla="*/ 389 h 1653"/>
                <a:gd name="T10" fmla="*/ 655 w 1445"/>
                <a:gd name="T11" fmla="*/ 20 h 1653"/>
                <a:gd name="T12" fmla="*/ 0 w 1445"/>
                <a:gd name="T13" fmla="*/ 675 h 1653"/>
                <a:gd name="T14" fmla="*/ 117 w 1445"/>
                <a:gd name="T15" fmla="*/ 671 h 1653"/>
                <a:gd name="T16" fmla="*/ 652 w 1445"/>
                <a:gd name="T17" fmla="*/ 135 h 1653"/>
                <a:gd name="T18" fmla="*/ 1108 w 1445"/>
                <a:gd name="T19" fmla="*/ 389 h 1653"/>
                <a:gd name="T20" fmla="*/ 1275 w 1445"/>
                <a:gd name="T21" fmla="*/ 1129 h 1653"/>
                <a:gd name="T22" fmla="*/ 1121 w 1445"/>
                <a:gd name="T23" fmla="*/ 1248 h 1653"/>
                <a:gd name="T24" fmla="*/ 652 w 1445"/>
                <a:gd name="T25" fmla="*/ 1206 h 1653"/>
                <a:gd name="T26" fmla="*/ 117 w 1445"/>
                <a:gd name="T27" fmla="*/ 671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5" h="1653">
                  <a:moveTo>
                    <a:pt x="0" y="675"/>
                  </a:moveTo>
                  <a:cubicBezTo>
                    <a:pt x="0" y="1036"/>
                    <a:pt x="294" y="1329"/>
                    <a:pt x="662" y="1329"/>
                  </a:cubicBezTo>
                  <a:cubicBezTo>
                    <a:pt x="662" y="1329"/>
                    <a:pt x="1224" y="1338"/>
                    <a:pt x="1309" y="1463"/>
                  </a:cubicBezTo>
                  <a:cubicBezTo>
                    <a:pt x="1388" y="1579"/>
                    <a:pt x="1346" y="1653"/>
                    <a:pt x="1387" y="1653"/>
                  </a:cubicBezTo>
                  <a:cubicBezTo>
                    <a:pt x="1445" y="1653"/>
                    <a:pt x="1445" y="703"/>
                    <a:pt x="1273" y="389"/>
                  </a:cubicBezTo>
                  <a:cubicBezTo>
                    <a:pt x="1183" y="224"/>
                    <a:pt x="992" y="39"/>
                    <a:pt x="655" y="20"/>
                  </a:cubicBezTo>
                  <a:cubicBezTo>
                    <a:pt x="294" y="0"/>
                    <a:pt x="0" y="313"/>
                    <a:pt x="0" y="675"/>
                  </a:cubicBezTo>
                  <a:close/>
                  <a:moveTo>
                    <a:pt x="117" y="671"/>
                  </a:moveTo>
                  <a:cubicBezTo>
                    <a:pt x="117" y="375"/>
                    <a:pt x="357" y="135"/>
                    <a:pt x="652" y="135"/>
                  </a:cubicBezTo>
                  <a:cubicBezTo>
                    <a:pt x="845" y="135"/>
                    <a:pt x="1013" y="237"/>
                    <a:pt x="1108" y="389"/>
                  </a:cubicBezTo>
                  <a:cubicBezTo>
                    <a:pt x="1241" y="603"/>
                    <a:pt x="1275" y="923"/>
                    <a:pt x="1275" y="1129"/>
                  </a:cubicBezTo>
                  <a:cubicBezTo>
                    <a:pt x="1275" y="1254"/>
                    <a:pt x="1223" y="1273"/>
                    <a:pt x="1121" y="1248"/>
                  </a:cubicBezTo>
                  <a:cubicBezTo>
                    <a:pt x="1018" y="1223"/>
                    <a:pt x="863" y="1199"/>
                    <a:pt x="652" y="1206"/>
                  </a:cubicBezTo>
                  <a:cubicBezTo>
                    <a:pt x="357" y="1206"/>
                    <a:pt x="117" y="966"/>
                    <a:pt x="117" y="671"/>
                  </a:cubicBezTo>
                  <a:close/>
                </a:path>
              </a:pathLst>
            </a:custGeom>
            <a:solidFill>
              <a:schemeClr val="accent4"/>
            </a:solidFill>
            <a:ln>
              <a:noFill/>
            </a:ln>
          </p:spPr>
          <p:txBody>
            <a:bodyPr vert="horz" wrap="square" lIns="41874" tIns="20937" rIns="41874" bIns="20937"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12"/>
            <p:cNvSpPr/>
            <p:nvPr/>
          </p:nvSpPr>
          <p:spPr bwMode="auto">
            <a:xfrm>
              <a:off x="5233268" y="5874499"/>
              <a:ext cx="269415" cy="291504"/>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4"/>
            </a:solidFill>
            <a:ln>
              <a:noFill/>
            </a:ln>
            <a:effectLst/>
          </p:spPr>
          <p:txBody>
            <a:bodyPr lIns="23262" tIns="23262" rIns="23262" bIns="23262" anchor="ctr"/>
            <a:lstStyle/>
            <a:p>
              <a:pPr algn="just" defTabSz="418465">
                <a:lnSpc>
                  <a:spcPct val="120000"/>
                </a:lnSpc>
                <a:defRPr/>
              </a:pPr>
              <a:endParaRPr lang="es-ES" sz="8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0" name="标题 4"/>
          <p:cNvSpPr txBox="1"/>
          <p:nvPr/>
        </p:nvSpPr>
        <p:spPr>
          <a:xfrm>
            <a:off x="886763" y="139598"/>
            <a:ext cx="6766748"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Part 3/ </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操作过程</a:t>
            </a:r>
            <a:r>
              <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a:t>
            </a: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完善助学金项目材料</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 name="矩形 1"/>
          <p:cNvSpPr/>
          <p:nvPr/>
        </p:nvSpPr>
        <p:spPr>
          <a:xfrm>
            <a:off x="380703" y="1060706"/>
            <a:ext cx="5400600" cy="5493812"/>
          </a:xfrm>
          <a:prstGeom prst="rect">
            <a:avLst/>
          </a:prstGeom>
        </p:spPr>
        <p:txBody>
          <a:bodyPr wrap="square">
            <a:spAutoFit/>
          </a:bodyPr>
          <a:lstStyle/>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charset="0"/>
              </a:rPr>
              <a:t>助学金评审工作完成后（具体时间节点请关注资助中心</a:t>
            </a:r>
            <a:r>
              <a:rPr lang="en-US" altLang="zh-CN" kern="100" dirty="0">
                <a:latin typeface="微软雅黑" panose="020B0503020204020204" pitchFamily="34" charset="-122"/>
                <a:ea typeface="微软雅黑" panose="020B0503020204020204" pitchFamily="34" charset="-122"/>
                <a:cs typeface="Times New Roman" panose="02020603050405020304" charset="0"/>
              </a:rPr>
              <a:t>/</a:t>
            </a:r>
            <a:r>
              <a:rPr lang="zh-CN" altLang="en-US" kern="100" dirty="0">
                <a:latin typeface="微软雅黑" panose="020B0503020204020204" pitchFamily="34" charset="-122"/>
                <a:ea typeface="微软雅黑" panose="020B0503020204020204" pitchFamily="34" charset="-122"/>
                <a:cs typeface="Times New Roman" panose="02020603050405020304" charset="0"/>
              </a:rPr>
              <a:t>学院通知），需要登陆校内门户</a:t>
            </a:r>
            <a:r>
              <a:rPr lang="en-US" altLang="zh-CN" kern="100" dirty="0">
                <a:latin typeface="微软雅黑" panose="020B0503020204020204" pitchFamily="34" charset="-122"/>
                <a:ea typeface="微软雅黑" panose="020B0503020204020204" pitchFamily="34" charset="-122"/>
                <a:cs typeface="Times New Roman" panose="02020603050405020304" charset="0"/>
              </a:rPr>
              <a:t>-</a:t>
            </a:r>
            <a:r>
              <a:rPr lang="zh-CN" altLang="en-US" kern="100" dirty="0">
                <a:latin typeface="微软雅黑" panose="020B0503020204020204" pitchFamily="34" charset="-122"/>
                <a:ea typeface="微软雅黑" panose="020B0503020204020204" pitchFamily="34" charset="-122"/>
                <a:cs typeface="Times New Roman" panose="02020603050405020304" charset="0"/>
              </a:rPr>
              <a:t>学工部业务</a:t>
            </a:r>
            <a:r>
              <a:rPr lang="en-US" altLang="zh-CN" kern="100" dirty="0">
                <a:latin typeface="微软雅黑" panose="020B0503020204020204" pitchFamily="34" charset="-122"/>
                <a:ea typeface="微软雅黑" panose="020B0503020204020204" pitchFamily="34" charset="-122"/>
                <a:cs typeface="Times New Roman" panose="02020603050405020304" charset="0"/>
              </a:rPr>
              <a:t>——</a:t>
            </a:r>
            <a:r>
              <a:rPr lang="zh-CN" altLang="en-US" kern="100" dirty="0">
                <a:latin typeface="微软雅黑" panose="020B0503020204020204" pitchFamily="34" charset="-122"/>
                <a:ea typeface="微软雅黑" panose="020B0503020204020204" pitchFamily="34" charset="-122"/>
                <a:cs typeface="Times New Roman" panose="02020603050405020304" charset="0"/>
              </a:rPr>
              <a:t>助学金，</a:t>
            </a:r>
            <a:r>
              <a:rPr lang="zh-CN" altLang="en-US" b="1" kern="100" dirty="0">
                <a:latin typeface="微软雅黑" panose="020B0503020204020204" pitchFamily="34" charset="-122"/>
                <a:ea typeface="微软雅黑" panose="020B0503020204020204" pitchFamily="34" charset="-122"/>
                <a:cs typeface="Times New Roman" panose="02020603050405020304" charset="0"/>
              </a:rPr>
              <a:t>完善助学金项目材料</a:t>
            </a:r>
            <a:r>
              <a:rPr lang="zh-CN" altLang="en-US" kern="100" dirty="0">
                <a:latin typeface="微软雅黑" panose="020B0503020204020204" pitchFamily="34" charset="-122"/>
                <a:ea typeface="微软雅黑" panose="020B0503020204020204" pitchFamily="34" charset="-122"/>
                <a:cs typeface="Times New Roman" panose="02020603050405020304" charset="0"/>
              </a:rPr>
              <a:t>：</a:t>
            </a:r>
            <a:endParaRPr lang="en-US" altLang="zh-CN" kern="100" dirty="0">
              <a:latin typeface="微软雅黑" panose="020B0503020204020204" pitchFamily="34" charset="-122"/>
              <a:ea typeface="微软雅黑" panose="020B0503020204020204" pitchFamily="34" charset="-122"/>
              <a:cs typeface="Times New Roman" panose="02020603050405020304" charset="0"/>
            </a:endParaRP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charset="0"/>
              </a:rPr>
              <a:t>（</a:t>
            </a:r>
            <a:r>
              <a:rPr lang="en-US" altLang="zh-CN" kern="100" dirty="0">
                <a:latin typeface="微软雅黑" panose="020B0503020204020204" pitchFamily="34" charset="-122"/>
                <a:ea typeface="微软雅黑" panose="020B0503020204020204" pitchFamily="34" charset="-122"/>
                <a:cs typeface="Times New Roman" panose="02020603050405020304" charset="0"/>
              </a:rPr>
              <a:t>1</a:t>
            </a:r>
            <a:r>
              <a:rPr lang="zh-CN" altLang="en-US" kern="100" dirty="0">
                <a:latin typeface="微软雅黑" panose="020B0503020204020204" pitchFamily="34" charset="-122"/>
                <a:ea typeface="微软雅黑" panose="020B0503020204020204" pitchFamily="34" charset="-122"/>
                <a:cs typeface="Times New Roman" panose="02020603050405020304" charset="0"/>
              </a:rPr>
              <a:t>）查看获助学金项目</a:t>
            </a:r>
            <a:endParaRPr lang="zh-CN" altLang="en-US" kern="100" dirty="0">
              <a:latin typeface="微软雅黑" panose="020B0503020204020204" pitchFamily="34" charset="-122"/>
              <a:ea typeface="微软雅黑" panose="020B0503020204020204" pitchFamily="34" charset="-122"/>
              <a:cs typeface="Times New Roman" panose="02020603050405020304" charset="0"/>
            </a:endParaRP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charset="0"/>
              </a:rPr>
              <a:t>（</a:t>
            </a:r>
            <a:r>
              <a:rPr lang="en-US" altLang="zh-CN" kern="100" dirty="0">
                <a:latin typeface="微软雅黑" panose="020B0503020204020204" pitchFamily="34" charset="-122"/>
                <a:ea typeface="微软雅黑" panose="020B0503020204020204" pitchFamily="34" charset="-122"/>
                <a:cs typeface="Times New Roman" panose="02020603050405020304" charset="0"/>
              </a:rPr>
              <a:t>2</a:t>
            </a:r>
            <a:r>
              <a:rPr lang="zh-CN" altLang="en-US" kern="100" dirty="0">
                <a:latin typeface="微软雅黑" panose="020B0503020204020204" pitchFamily="34" charset="-122"/>
                <a:ea typeface="微软雅黑" panose="020B0503020204020204" pitchFamily="34" charset="-122"/>
                <a:cs typeface="Times New Roman" panose="02020603050405020304" charset="0"/>
              </a:rPr>
              <a:t>）在线填写</a:t>
            </a:r>
            <a:r>
              <a:rPr lang="en-US" altLang="zh-CN" kern="100" dirty="0">
                <a:latin typeface="微软雅黑" panose="020B0503020204020204" pitchFamily="34" charset="-122"/>
                <a:ea typeface="微软雅黑" panose="020B0503020204020204" pitchFamily="34" charset="-122"/>
                <a:cs typeface="Times New Roman" panose="02020603050405020304" charset="0"/>
              </a:rPr>
              <a:t>《</a:t>
            </a:r>
            <a:r>
              <a:rPr lang="en-US" altLang="zh-CN" b="1" kern="100" dirty="0">
                <a:latin typeface="微软雅黑" panose="020B0503020204020204" pitchFamily="34" charset="-122"/>
                <a:ea typeface="微软雅黑" panose="020B0503020204020204" pitchFamily="34" charset="-122"/>
                <a:cs typeface="Times New Roman" panose="02020603050405020304" charset="0"/>
              </a:rPr>
              <a:t>XX</a:t>
            </a:r>
            <a:r>
              <a:rPr lang="zh-CN" altLang="en-US" b="1" kern="100" dirty="0">
                <a:latin typeface="微软雅黑" panose="020B0503020204020204" pitchFamily="34" charset="-122"/>
                <a:ea typeface="微软雅黑" panose="020B0503020204020204" pitchFamily="34" charset="-122"/>
                <a:cs typeface="Times New Roman" panose="02020603050405020304" charset="0"/>
              </a:rPr>
              <a:t>助学金申请表</a:t>
            </a:r>
            <a:r>
              <a:rPr lang="en-US" altLang="zh-CN" kern="100" dirty="0">
                <a:latin typeface="微软雅黑" panose="020B0503020204020204" pitchFamily="34" charset="-122"/>
                <a:ea typeface="微软雅黑" panose="020B0503020204020204" pitchFamily="34" charset="-122"/>
                <a:cs typeface="Times New Roman" panose="02020603050405020304" charset="0"/>
              </a:rPr>
              <a:t>》</a:t>
            </a:r>
            <a:r>
              <a:rPr lang="zh-CN" altLang="en-US" kern="100" dirty="0">
                <a:latin typeface="微软雅黑" panose="020B0503020204020204" pitchFamily="34" charset="-122"/>
                <a:ea typeface="微软雅黑" panose="020B0503020204020204" pitchFamily="34" charset="-122"/>
                <a:cs typeface="Times New Roman" panose="02020603050405020304" charset="0"/>
              </a:rPr>
              <a:t>（打印签字交到学院）</a:t>
            </a:r>
            <a:endParaRPr lang="en-US" altLang="zh-CN" kern="100" dirty="0">
              <a:latin typeface="微软雅黑" panose="020B0503020204020204" pitchFamily="34" charset="-122"/>
              <a:ea typeface="微软雅黑" panose="020B0503020204020204" pitchFamily="34" charset="-122"/>
              <a:cs typeface="Times New Roman" panose="02020603050405020304" charset="0"/>
            </a:endParaRP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charset="0"/>
              </a:rPr>
              <a:t>（</a:t>
            </a:r>
            <a:r>
              <a:rPr lang="en-US" altLang="zh-CN" kern="100" dirty="0">
                <a:latin typeface="微软雅黑" panose="020B0503020204020204" pitchFamily="34" charset="-122"/>
                <a:ea typeface="微软雅黑" panose="020B0503020204020204" pitchFamily="34" charset="-122"/>
                <a:cs typeface="Times New Roman" panose="02020603050405020304" charset="0"/>
              </a:rPr>
              <a:t>3</a:t>
            </a:r>
            <a:r>
              <a:rPr lang="zh-CN" altLang="en-US" kern="100" dirty="0">
                <a:latin typeface="微软雅黑" panose="020B0503020204020204" pitchFamily="34" charset="-122"/>
                <a:ea typeface="微软雅黑" panose="020B0503020204020204" pitchFamily="34" charset="-122"/>
                <a:cs typeface="Times New Roman" panose="02020603050405020304" charset="0"/>
              </a:rPr>
              <a:t>）在线填写</a:t>
            </a:r>
            <a:r>
              <a:rPr lang="en-US" altLang="zh-CN" kern="100" dirty="0">
                <a:latin typeface="微软雅黑" panose="020B0503020204020204" pitchFamily="34" charset="-122"/>
                <a:ea typeface="微软雅黑" panose="020B0503020204020204" pitchFamily="34" charset="-122"/>
                <a:cs typeface="Times New Roman" panose="02020603050405020304" charset="0"/>
              </a:rPr>
              <a:t>《</a:t>
            </a:r>
            <a:r>
              <a:rPr lang="en-US" altLang="zh-CN" b="1" kern="100" dirty="0">
                <a:latin typeface="微软雅黑" panose="020B0503020204020204" pitchFamily="34" charset="-122"/>
                <a:ea typeface="微软雅黑" panose="020B0503020204020204" pitchFamily="34" charset="-122"/>
                <a:cs typeface="Times New Roman" panose="02020603050405020304" charset="0"/>
              </a:rPr>
              <a:t>XX</a:t>
            </a:r>
            <a:r>
              <a:rPr lang="zh-CN" altLang="en-US" b="1" kern="100" dirty="0">
                <a:latin typeface="微软雅黑" panose="020B0503020204020204" pitchFamily="34" charset="-122"/>
                <a:ea typeface="微软雅黑" panose="020B0503020204020204" pitchFamily="34" charset="-122"/>
                <a:cs typeface="Times New Roman" panose="02020603050405020304" charset="0"/>
              </a:rPr>
              <a:t>助学金感谢信</a:t>
            </a:r>
            <a:r>
              <a:rPr lang="en-US" altLang="zh-CN" kern="100" dirty="0">
                <a:latin typeface="微软雅黑" panose="020B0503020204020204" pitchFamily="34" charset="-122"/>
                <a:ea typeface="微软雅黑" panose="020B0503020204020204" pitchFamily="34" charset="-122"/>
                <a:cs typeface="Times New Roman" panose="02020603050405020304" charset="0"/>
              </a:rPr>
              <a:t>》</a:t>
            </a:r>
            <a:r>
              <a:rPr lang="zh-CN" altLang="en-US" kern="100" dirty="0">
                <a:latin typeface="微软雅黑" panose="020B0503020204020204" pitchFamily="34" charset="-122"/>
                <a:ea typeface="微软雅黑" panose="020B0503020204020204" pitchFamily="34" charset="-122"/>
                <a:cs typeface="Times New Roman" panose="02020603050405020304" charset="0"/>
              </a:rPr>
              <a:t>（填写“提交”即可）</a:t>
            </a:r>
            <a:endParaRPr lang="en-US" altLang="zh-CN" kern="100" dirty="0">
              <a:latin typeface="微软雅黑" panose="020B0503020204020204" pitchFamily="34" charset="-122"/>
              <a:ea typeface="微软雅黑" panose="020B0503020204020204" pitchFamily="34" charset="-122"/>
              <a:cs typeface="Times New Roman" panose="02020603050405020304" charset="0"/>
            </a:endParaRPr>
          </a:p>
          <a:p>
            <a:pPr marL="285750" indent="-285750" algn="just">
              <a:lnSpc>
                <a:spcPct val="150000"/>
              </a:lnSpc>
              <a:spcAft>
                <a:spcPts val="0"/>
              </a:spcAft>
              <a:buFont typeface="Arial" panose="020B0604020202020204" pitchFamily="34" charset="0"/>
              <a:buChar char="•"/>
            </a:pPr>
            <a:r>
              <a:rPr lang="zh-CN" altLang="en-US" kern="100" dirty="0">
                <a:latin typeface="微软雅黑" panose="020B0503020204020204" pitchFamily="34" charset="-122"/>
                <a:ea typeface="微软雅黑" panose="020B0503020204020204" pitchFamily="34" charset="-122"/>
                <a:cs typeface="Times New Roman" panose="02020603050405020304" charset="0"/>
              </a:rPr>
              <a:t>待学校、捐赠方审议通过后，会陆续发放至</a:t>
            </a:r>
            <a:r>
              <a:rPr lang="zh-CN" altLang="en-US" b="1" kern="100" dirty="0">
                <a:latin typeface="微软雅黑" panose="020B0503020204020204" pitchFamily="34" charset="-122"/>
                <a:ea typeface="微软雅黑" panose="020B0503020204020204" pitchFamily="34" charset="-122"/>
                <a:cs typeface="Times New Roman" panose="02020603050405020304" charset="0"/>
              </a:rPr>
              <a:t>校园农行卡</a:t>
            </a:r>
            <a:r>
              <a:rPr lang="zh-CN" altLang="en-US" kern="100" dirty="0">
                <a:latin typeface="微软雅黑" panose="020B0503020204020204" pitchFamily="34" charset="-122"/>
                <a:ea typeface="微软雅黑" panose="020B0503020204020204" pitchFamily="34" charset="-122"/>
                <a:cs typeface="Times New Roman" panose="02020603050405020304" charset="0"/>
              </a:rPr>
              <a:t>中。</a:t>
            </a:r>
            <a:endParaRPr lang="en-US" altLang="zh-CN" kern="100" dirty="0">
              <a:latin typeface="微软雅黑" panose="020B0503020204020204" pitchFamily="34" charset="-122"/>
              <a:ea typeface="微软雅黑" panose="020B0503020204020204" pitchFamily="34" charset="-122"/>
              <a:cs typeface="Times New Roman" panose="02020603050405020304" charset="0"/>
            </a:endParaRPr>
          </a:p>
          <a:p>
            <a:pPr marL="285750" indent="-285750" algn="just">
              <a:lnSpc>
                <a:spcPct val="150000"/>
              </a:lnSpc>
              <a:spcAft>
                <a:spcPts val="0"/>
              </a:spcAft>
              <a:buFont typeface="Arial" panose="020B0604020202020204" pitchFamily="34" charset="0"/>
              <a:buChar char="•"/>
            </a:pPr>
            <a:endParaRPr lang="en-US" altLang="zh-CN" kern="100" dirty="0">
              <a:latin typeface="微软雅黑" panose="020B0503020204020204" pitchFamily="34" charset="-122"/>
              <a:ea typeface="微软雅黑" panose="020B0503020204020204" pitchFamily="34" charset="-122"/>
              <a:cs typeface="Times New Roman" panose="02020603050405020304" charset="0"/>
            </a:endParaRPr>
          </a:p>
          <a:p>
            <a:pPr marL="285750" indent="-285750" algn="just">
              <a:lnSpc>
                <a:spcPct val="150000"/>
              </a:lnSpc>
              <a:spcAft>
                <a:spcPts val="0"/>
              </a:spcAft>
              <a:buFont typeface="Arial" panose="020B0604020202020204" pitchFamily="34" charset="0"/>
              <a:buChar char="•"/>
            </a:pPr>
            <a:endParaRPr lang="en-US" altLang="zh-CN" kern="100" dirty="0">
              <a:latin typeface="微软雅黑" panose="020B0503020204020204" pitchFamily="34" charset="-122"/>
              <a:ea typeface="微软雅黑" panose="020B0503020204020204" pitchFamily="34" charset="-122"/>
              <a:cs typeface="Times New Roman" panose="02020603050405020304" charset="0"/>
            </a:endParaRPr>
          </a:p>
          <a:p>
            <a:pPr marL="285750" indent="-285750" algn="just">
              <a:lnSpc>
                <a:spcPct val="150000"/>
              </a:lnSpc>
              <a:spcAft>
                <a:spcPts val="0"/>
              </a:spcAft>
              <a:buFont typeface="Arial" panose="020B0604020202020204" pitchFamily="34" charset="0"/>
              <a:buChar char="•"/>
            </a:pPr>
            <a:endParaRPr lang="en-US" altLang="zh-CN" kern="100" dirty="0">
              <a:latin typeface="微软雅黑" panose="020B0503020204020204" pitchFamily="34" charset="-122"/>
              <a:ea typeface="微软雅黑" panose="020B0503020204020204" pitchFamily="34" charset="-122"/>
              <a:cs typeface="Times New Roman" panose="02020603050405020304" charset="0"/>
            </a:endParaRPr>
          </a:p>
        </p:txBody>
      </p:sp>
      <p:pic>
        <p:nvPicPr>
          <p:cNvPr id="20" name="图片 1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784574" y="736005"/>
            <a:ext cx="4245194" cy="4407823"/>
          </a:xfrm>
          <a:prstGeom prst="rect">
            <a:avLst/>
          </a:prstGeom>
          <a:ln w="28575">
            <a:solidFill>
              <a:schemeClr val="tx1"/>
            </a:solidFill>
          </a:ln>
        </p:spPr>
      </p:pic>
      <p:pic>
        <p:nvPicPr>
          <p:cNvPr id="3" name="图片 2"/>
          <p:cNvPicPr>
            <a:picLocks noChangeAspect="1"/>
          </p:cNvPicPr>
          <p:nvPr/>
        </p:nvPicPr>
        <p:blipFill>
          <a:blip r:embed="rId2"/>
          <a:stretch>
            <a:fillRect/>
          </a:stretch>
        </p:blipFill>
        <p:spPr>
          <a:xfrm>
            <a:off x="381084" y="5224473"/>
            <a:ext cx="11474797" cy="185223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5"/>
                                        </p:tgtEl>
                                        <p:attrNameLst>
                                          <p:attrName>style.visibility</p:attrName>
                                        </p:attrNameLst>
                                      </p:cBhvr>
                                      <p:to>
                                        <p:strVal val="visible"/>
                                      </p:to>
                                    </p:set>
                                    <p:anim calcmode="lin" valueType="num">
                                      <p:cBhvr additive="base">
                                        <p:cTn id="12" dur="500" fill="hold"/>
                                        <p:tgtEl>
                                          <p:spTgt spid="85"/>
                                        </p:tgtEl>
                                        <p:attrNameLst>
                                          <p:attrName>ppt_x</p:attrName>
                                        </p:attrNameLst>
                                      </p:cBhvr>
                                      <p:tavLst>
                                        <p:tav tm="0">
                                          <p:val>
                                            <p:strVal val="#ppt_x"/>
                                          </p:val>
                                        </p:tav>
                                        <p:tav tm="100000">
                                          <p:val>
                                            <p:strVal val="#ppt_x"/>
                                          </p:val>
                                        </p:tav>
                                      </p:tavLst>
                                    </p:anim>
                                    <p:anim calcmode="lin" valueType="num">
                                      <p:cBhvr additive="base">
                                        <p:cTn id="13" dur="500" fill="hold"/>
                                        <p:tgtEl>
                                          <p:spTgt spid="8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88"/>
                                        </p:tgtEl>
                                        <p:attrNameLst>
                                          <p:attrName>style.visibility</p:attrName>
                                        </p:attrNameLst>
                                      </p:cBhvr>
                                      <p:to>
                                        <p:strVal val="visible"/>
                                      </p:to>
                                    </p:set>
                                    <p:anim calcmode="lin" valueType="num">
                                      <p:cBhvr additive="base">
                                        <p:cTn id="17" dur="500" fill="hold"/>
                                        <p:tgtEl>
                                          <p:spTgt spid="88"/>
                                        </p:tgtEl>
                                        <p:attrNameLst>
                                          <p:attrName>ppt_x</p:attrName>
                                        </p:attrNameLst>
                                      </p:cBhvr>
                                      <p:tavLst>
                                        <p:tav tm="0">
                                          <p:val>
                                            <p:strVal val="#ppt_x"/>
                                          </p:val>
                                        </p:tav>
                                        <p:tav tm="100000">
                                          <p:val>
                                            <p:strVal val="#ppt_x"/>
                                          </p:val>
                                        </p:tav>
                                      </p:tavLst>
                                    </p:anim>
                                    <p:anim calcmode="lin" valueType="num">
                                      <p:cBhvr additive="base">
                                        <p:cTn id="18" dur="500" fill="hold"/>
                                        <p:tgtEl>
                                          <p:spTgt spid="8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86"/>
                                        </p:tgtEl>
                                        <p:attrNameLst>
                                          <p:attrName>style.visibility</p:attrName>
                                        </p:attrNameLst>
                                      </p:cBhvr>
                                      <p:to>
                                        <p:strVal val="visible"/>
                                      </p:to>
                                    </p:set>
                                    <p:anim calcmode="lin" valueType="num">
                                      <p:cBhvr additive="base">
                                        <p:cTn id="22" dur="500" fill="hold"/>
                                        <p:tgtEl>
                                          <p:spTgt spid="86"/>
                                        </p:tgtEl>
                                        <p:attrNameLst>
                                          <p:attrName>ppt_x</p:attrName>
                                        </p:attrNameLst>
                                      </p:cBhvr>
                                      <p:tavLst>
                                        <p:tav tm="0">
                                          <p:val>
                                            <p:strVal val="#ppt_x"/>
                                          </p:val>
                                        </p:tav>
                                        <p:tav tm="100000">
                                          <p:val>
                                            <p:strVal val="#ppt_x"/>
                                          </p:val>
                                        </p:tav>
                                      </p:tavLst>
                                    </p:anim>
                                    <p:anim calcmode="lin" valueType="num">
                                      <p:cBhvr additive="base">
                                        <p:cTn id="23" dur="500" fill="hold"/>
                                        <p:tgtEl>
                                          <p:spTgt spid="8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87"/>
                                        </p:tgtEl>
                                        <p:attrNameLst>
                                          <p:attrName>style.visibility</p:attrName>
                                        </p:attrNameLst>
                                      </p:cBhvr>
                                      <p:to>
                                        <p:strVal val="visible"/>
                                      </p:to>
                                    </p:set>
                                    <p:anim calcmode="lin" valueType="num">
                                      <p:cBhvr additive="base">
                                        <p:cTn id="27" dur="500" fill="hold"/>
                                        <p:tgtEl>
                                          <p:spTgt spid="87"/>
                                        </p:tgtEl>
                                        <p:attrNameLst>
                                          <p:attrName>ppt_x</p:attrName>
                                        </p:attrNameLst>
                                      </p:cBhvr>
                                      <p:tavLst>
                                        <p:tav tm="0">
                                          <p:val>
                                            <p:strVal val="#ppt_x"/>
                                          </p:val>
                                        </p:tav>
                                        <p:tav tm="100000">
                                          <p:val>
                                            <p:strVal val="#ppt_x"/>
                                          </p:val>
                                        </p:tav>
                                      </p:tavLst>
                                    </p:anim>
                                    <p:anim calcmode="lin" valueType="num">
                                      <p:cBhvr additive="base">
                                        <p:cTn id="28" dur="500" fill="hold"/>
                                        <p:tgtEl>
                                          <p:spTgt spid="8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tags/tag1.xml><?xml version="1.0" encoding="utf-8"?>
<p:tagLst xmlns:p="http://schemas.openxmlformats.org/presentationml/2006/main">
  <p:tag name="ISPRING_ULTRA_SCORM_COURSE_ID" val="E6ECFD19-AC39-45B6-BD3A-2F8820C35C95"/>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268"/>
</p:tagLst>
</file>

<file path=ppt/theme/theme1.xml><?xml version="1.0" encoding="utf-8"?>
<a:theme xmlns:a="http://schemas.openxmlformats.org/drawingml/2006/main" name="第一PPT，www.1ppt.com">
  <a:themeElements>
    <a:clrScheme name="自定义 853">
      <a:dk1>
        <a:sysClr val="windowText" lastClr="000000"/>
      </a:dk1>
      <a:lt1>
        <a:sysClr val="window" lastClr="FFFFFF"/>
      </a:lt1>
      <a:dk2>
        <a:srgbClr val="44546A"/>
      </a:dk2>
      <a:lt2>
        <a:srgbClr val="E7E6E6"/>
      </a:lt2>
      <a:accent1>
        <a:srgbClr val="9BC2E5"/>
      </a:accent1>
      <a:accent2>
        <a:srgbClr val="0E2234"/>
      </a:accent2>
      <a:accent3>
        <a:srgbClr val="9BC2E5"/>
      </a:accent3>
      <a:accent4>
        <a:srgbClr val="0E2234"/>
      </a:accent4>
      <a:accent5>
        <a:srgbClr val="9BC2E5"/>
      </a:accent5>
      <a:accent6>
        <a:srgbClr val="0E2234"/>
      </a:accent6>
      <a:hlink>
        <a:srgbClr val="9BC2E5"/>
      </a:hlink>
      <a:folHlink>
        <a:srgbClr val="0E2234"/>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1606</Words>
  <Application>WPS 演示</Application>
  <PresentationFormat>自定义</PresentationFormat>
  <Paragraphs>137</Paragraphs>
  <Slides>10</Slides>
  <Notes>10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10</vt:i4>
      </vt:variant>
    </vt:vector>
  </HeadingPairs>
  <TitlesOfParts>
    <vt:vector size="23" baseType="lpstr">
      <vt:lpstr>Arial</vt:lpstr>
      <vt:lpstr>宋体</vt:lpstr>
      <vt:lpstr>Wingdings</vt:lpstr>
      <vt:lpstr>Calibri</vt:lpstr>
      <vt:lpstr>微软雅黑</vt:lpstr>
      <vt:lpstr>Calibri</vt:lpstr>
      <vt:lpstr>Open Sans Light</vt:lpstr>
      <vt:lpstr>Times New Roman</vt:lpstr>
      <vt:lpstr>Lato Light</vt:lpstr>
      <vt:lpstr>Calibri Light</vt:lpstr>
      <vt:lpstr>Roboto</vt:lpstr>
      <vt:lpstr>Arial Unicode MS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简洁蓝色</dc:title>
  <dc:creator/>
  <cp:keywords>www.1ppt.com</cp:keywords>
  <cp:lastModifiedBy>孤引。</cp:lastModifiedBy>
  <cp:revision>2</cp:revision>
  <dcterms:created xsi:type="dcterms:W3CDTF">2016-10-17T14:00:00Z</dcterms:created>
  <dcterms:modified xsi:type="dcterms:W3CDTF">2025-09-08T09:40:10Z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1A2ED3272E564D499036BAB10E9A81A6_13</vt:lpwstr>
  </property>
  <property fmtid="{D5CDD505-2E9C-101B-9397-08002B2CF9AE}" pid="3" name="KSOProductBuildVer">
    <vt:lpwstr>2052-12.1.0.22529</vt:lpwstr>
  </property>
</Properties>
</file>